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975" r:id="rId2"/>
  </p:sldMasterIdLst>
  <p:notesMasterIdLst>
    <p:notesMasterId r:id="rId48"/>
  </p:notesMasterIdLst>
  <p:handoutMasterIdLst>
    <p:handoutMasterId r:id="rId49"/>
  </p:handoutMasterIdLst>
  <p:sldIdLst>
    <p:sldId id="399" r:id="rId3"/>
    <p:sldId id="474" r:id="rId4"/>
    <p:sldId id="515" r:id="rId5"/>
    <p:sldId id="516" r:id="rId6"/>
    <p:sldId id="429" r:id="rId7"/>
    <p:sldId id="464" r:id="rId8"/>
    <p:sldId id="435" r:id="rId9"/>
    <p:sldId id="461" r:id="rId10"/>
    <p:sldId id="462" r:id="rId11"/>
    <p:sldId id="476" r:id="rId12"/>
    <p:sldId id="477" r:id="rId13"/>
    <p:sldId id="485" r:id="rId14"/>
    <p:sldId id="479" r:id="rId15"/>
    <p:sldId id="480" r:id="rId16"/>
    <p:sldId id="481" r:id="rId17"/>
    <p:sldId id="483" r:id="rId18"/>
    <p:sldId id="487" r:id="rId19"/>
    <p:sldId id="490" r:id="rId20"/>
    <p:sldId id="491" r:id="rId21"/>
    <p:sldId id="493" r:id="rId22"/>
    <p:sldId id="494" r:id="rId23"/>
    <p:sldId id="496" r:id="rId24"/>
    <p:sldId id="498" r:id="rId25"/>
    <p:sldId id="520" r:id="rId26"/>
    <p:sldId id="501" r:id="rId27"/>
    <p:sldId id="505" r:id="rId28"/>
    <p:sldId id="511" r:id="rId29"/>
    <p:sldId id="507" r:id="rId30"/>
    <p:sldId id="508" r:id="rId31"/>
    <p:sldId id="458" r:id="rId32"/>
    <p:sldId id="445" r:id="rId33"/>
    <p:sldId id="448" r:id="rId34"/>
    <p:sldId id="421" r:id="rId35"/>
    <p:sldId id="410" r:id="rId36"/>
    <p:sldId id="419" r:id="rId37"/>
    <p:sldId id="449" r:id="rId38"/>
    <p:sldId id="450" r:id="rId39"/>
    <p:sldId id="512" r:id="rId40"/>
    <p:sldId id="521" r:id="rId41"/>
    <p:sldId id="513" r:id="rId42"/>
    <p:sldId id="514" r:id="rId43"/>
    <p:sldId id="456" r:id="rId44"/>
    <p:sldId id="457" r:id="rId45"/>
    <p:sldId id="426" r:id="rId46"/>
    <p:sldId id="510" r:id="rId47"/>
  </p:sldIdLst>
  <p:sldSz cx="9144000" cy="6858000" type="screen4x3"/>
  <p:notesSz cx="7010400" cy="9296400"/>
  <p:custDataLst>
    <p:tags r:id="rId50"/>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B57A9"/>
    <a:srgbClr val="4D4D4D"/>
    <a:srgbClr val="292929"/>
    <a:srgbClr val="5F5F5F"/>
    <a:srgbClr val="FFCC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4" autoAdjust="0"/>
  </p:normalViewPr>
  <p:slideViewPr>
    <p:cSldViewPr>
      <p:cViewPr>
        <p:scale>
          <a:sx n="97" d="100"/>
          <a:sy n="97" d="100"/>
        </p:scale>
        <p:origin x="-384" y="-228"/>
      </p:cViewPr>
      <p:guideLst>
        <p:guide orient="horz" pos="2160"/>
        <p:guide pos="2880"/>
      </p:guideLst>
    </p:cSldViewPr>
  </p:slideViewPr>
  <p:outlineViewPr>
    <p:cViewPr>
      <p:scale>
        <a:sx n="33" d="100"/>
        <a:sy n="33" d="100"/>
      </p:scale>
      <p:origin x="0" y="72"/>
    </p:cViewPr>
  </p:outlineViewPr>
  <p:notesTextViewPr>
    <p:cViewPr>
      <p:scale>
        <a:sx n="100" d="100"/>
        <a:sy n="100" d="100"/>
      </p:scale>
      <p:origin x="0" y="0"/>
    </p:cViewPr>
  </p:notesTextViewPr>
  <p:sorterViewPr>
    <p:cViewPr>
      <p:scale>
        <a:sx n="100" d="100"/>
        <a:sy n="100" d="100"/>
      </p:scale>
      <p:origin x="0" y="10716"/>
    </p:cViewPr>
  </p:sorterViewPr>
  <p:notesViewPr>
    <p:cSldViewPr>
      <p:cViewPr varScale="1">
        <p:scale>
          <a:sx n="79" d="100"/>
          <a:sy n="79" d="100"/>
        </p:scale>
        <p:origin x="-2070" y="-90"/>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601" tIns="46301" rIns="92601" bIns="46301" numCol="1" anchor="t" anchorCtr="0" compatLnSpc="1">
            <a:prstTxWarp prst="textNoShape">
              <a:avLst/>
            </a:prstTxWarp>
          </a:bodyPr>
          <a:lstStyle>
            <a:lvl1pPr>
              <a:spcBef>
                <a:spcPct val="20000"/>
              </a:spcBef>
              <a:defRPr sz="1200">
                <a:latin typeface="Times New Roman" pitchFamily="18" charset="0"/>
                <a:cs typeface="Arial" pitchFamily="34" charset="0"/>
              </a:defRPr>
            </a:lvl1pPr>
          </a:lstStyle>
          <a:p>
            <a:pPr>
              <a:defRPr/>
            </a:pPr>
            <a:endParaRPr lang="en-US" dirty="0"/>
          </a:p>
        </p:txBody>
      </p:sp>
      <p:sp>
        <p:nvSpPr>
          <p:cNvPr id="69635" name="Rectangle 3"/>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2601" tIns="46301" rIns="92601" bIns="46301" numCol="1" anchor="t" anchorCtr="0" compatLnSpc="1">
            <a:prstTxWarp prst="textNoShape">
              <a:avLst/>
            </a:prstTxWarp>
          </a:bodyPr>
          <a:lstStyle>
            <a:lvl1pPr algn="r">
              <a:spcBef>
                <a:spcPct val="20000"/>
              </a:spcBef>
              <a:defRPr sz="1200">
                <a:latin typeface="Times New Roman" pitchFamily="18" charset="0"/>
                <a:cs typeface="Arial" pitchFamily="34" charset="0"/>
              </a:defRPr>
            </a:lvl1pPr>
          </a:lstStyle>
          <a:p>
            <a:pPr>
              <a:defRPr/>
            </a:pPr>
            <a:endParaRPr lang="en-US" dirty="0"/>
          </a:p>
        </p:txBody>
      </p:sp>
      <p:sp>
        <p:nvSpPr>
          <p:cNvPr id="69636"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2601" tIns="46301" rIns="92601" bIns="46301" numCol="1" anchor="b" anchorCtr="0" compatLnSpc="1">
            <a:prstTxWarp prst="textNoShape">
              <a:avLst/>
            </a:prstTxWarp>
          </a:bodyPr>
          <a:lstStyle>
            <a:lvl1pPr>
              <a:spcBef>
                <a:spcPct val="20000"/>
              </a:spcBef>
              <a:defRPr sz="1200">
                <a:latin typeface="Times New Roman" pitchFamily="18" charset="0"/>
                <a:cs typeface="Arial" pitchFamily="34" charset="0"/>
              </a:defRPr>
            </a:lvl1pPr>
          </a:lstStyle>
          <a:p>
            <a:pPr>
              <a:defRPr/>
            </a:pPr>
            <a:endParaRPr lang="en-US" dirty="0"/>
          </a:p>
        </p:txBody>
      </p:sp>
      <p:sp>
        <p:nvSpPr>
          <p:cNvPr id="69637" name="Rectangle 5"/>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2601" tIns="46301" rIns="92601" bIns="46301" numCol="1" anchor="b" anchorCtr="0" compatLnSpc="1">
            <a:prstTxWarp prst="textNoShape">
              <a:avLst/>
            </a:prstTxWarp>
          </a:bodyPr>
          <a:lstStyle>
            <a:lvl1pPr algn="r">
              <a:spcBef>
                <a:spcPct val="20000"/>
              </a:spcBef>
              <a:defRPr sz="1200">
                <a:latin typeface="Times New Roman" pitchFamily="18" charset="0"/>
                <a:cs typeface="Arial" pitchFamily="34" charset="0"/>
              </a:defRPr>
            </a:lvl1pPr>
          </a:lstStyle>
          <a:p>
            <a:pPr>
              <a:defRPr/>
            </a:pPr>
            <a:fld id="{99F1D615-AE9A-4073-8A9B-AA5E1C905C0E}" type="slidenum">
              <a:rPr lang="en-US"/>
              <a:pPr>
                <a:defRPr/>
              </a:pPr>
              <a:t>‹#›</a:t>
            </a:fld>
            <a:endParaRPr lang="en-US" dirty="0"/>
          </a:p>
        </p:txBody>
      </p:sp>
    </p:spTree>
    <p:extLst>
      <p:ext uri="{BB962C8B-B14F-4D97-AF65-F5344CB8AC3E}">
        <p14:creationId xmlns:p14="http://schemas.microsoft.com/office/powerpoint/2010/main" val="3188022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601" tIns="46301" rIns="92601" bIns="46301" numCol="1" anchor="t" anchorCtr="0" compatLnSpc="1">
            <a:prstTxWarp prst="textNoShape">
              <a:avLst/>
            </a:prstTxWarp>
          </a:bodyPr>
          <a:lstStyle>
            <a:lvl1pPr>
              <a:defRPr sz="1200">
                <a:latin typeface="Times New Roman" pitchFamily="18" charset="0"/>
                <a:cs typeface="Arial" pitchFamily="34" charset="0"/>
              </a:defRPr>
            </a:lvl1pPr>
          </a:lstStyle>
          <a:p>
            <a:pPr>
              <a:defRPr/>
            </a:pPr>
            <a:endParaRPr lang="en-US" dirty="0"/>
          </a:p>
        </p:txBody>
      </p:sp>
      <p:sp>
        <p:nvSpPr>
          <p:cNvPr id="1546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601" tIns="46301" rIns="92601" bIns="46301" numCol="1" anchor="t" anchorCtr="0" compatLnSpc="1">
            <a:prstTxWarp prst="textNoShape">
              <a:avLst/>
            </a:prstTxWarp>
          </a:bodyPr>
          <a:lstStyle>
            <a:lvl1pPr algn="r">
              <a:defRPr sz="1200">
                <a:latin typeface="Times New Roman" pitchFamily="18" charset="0"/>
                <a:cs typeface="Arial" pitchFamily="34" charset="0"/>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p:spPr>
      </p:sp>
      <p:sp>
        <p:nvSpPr>
          <p:cNvPr id="154629" name="Rectangle 5"/>
          <p:cNvSpPr>
            <a:spLocks noGrp="1" noChangeArrowheads="1"/>
          </p:cNvSpPr>
          <p:nvPr>
            <p:ph type="body" sz="quarter" idx="3"/>
          </p:nvPr>
        </p:nvSpPr>
        <p:spPr bwMode="auto">
          <a:xfrm>
            <a:off x="701675" y="4416425"/>
            <a:ext cx="5608638" cy="4183063"/>
          </a:xfrm>
          <a:prstGeom prst="rect">
            <a:avLst/>
          </a:prstGeom>
          <a:noFill/>
          <a:ln w="9525">
            <a:noFill/>
            <a:miter lim="800000"/>
            <a:headEnd/>
            <a:tailEnd/>
          </a:ln>
          <a:effectLst/>
        </p:spPr>
        <p:txBody>
          <a:bodyPr vert="horz" wrap="square" lIns="92601" tIns="46301" rIns="92601" bIns="4630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46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601" tIns="46301" rIns="92601" bIns="46301" numCol="1" anchor="b" anchorCtr="0" compatLnSpc="1">
            <a:prstTxWarp prst="textNoShape">
              <a:avLst/>
            </a:prstTxWarp>
          </a:bodyPr>
          <a:lstStyle>
            <a:lvl1pPr>
              <a:defRPr sz="1200">
                <a:latin typeface="Times New Roman" pitchFamily="18" charset="0"/>
                <a:cs typeface="Arial" pitchFamily="34" charset="0"/>
              </a:defRPr>
            </a:lvl1pPr>
          </a:lstStyle>
          <a:p>
            <a:pPr>
              <a:defRPr/>
            </a:pPr>
            <a:endParaRPr lang="en-US" dirty="0"/>
          </a:p>
        </p:txBody>
      </p:sp>
      <p:sp>
        <p:nvSpPr>
          <p:cNvPr id="1546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601" tIns="46301" rIns="92601" bIns="46301" numCol="1" anchor="b" anchorCtr="0" compatLnSpc="1">
            <a:prstTxWarp prst="textNoShape">
              <a:avLst/>
            </a:prstTxWarp>
          </a:bodyPr>
          <a:lstStyle>
            <a:lvl1pPr algn="r">
              <a:defRPr sz="1200">
                <a:latin typeface="Times New Roman" pitchFamily="18" charset="0"/>
                <a:cs typeface="Arial" pitchFamily="34" charset="0"/>
              </a:defRPr>
            </a:lvl1pPr>
          </a:lstStyle>
          <a:p>
            <a:pPr>
              <a:defRPr/>
            </a:pPr>
            <a:fld id="{3CD2A534-58AF-4358-A18C-ABC7FEE94B2D}" type="slidenum">
              <a:rPr lang="en-US"/>
              <a:pPr>
                <a:defRPr/>
              </a:pPr>
              <a:t>‹#›</a:t>
            </a:fld>
            <a:endParaRPr lang="en-US" dirty="0"/>
          </a:p>
        </p:txBody>
      </p:sp>
    </p:spTree>
    <p:extLst>
      <p:ext uri="{BB962C8B-B14F-4D97-AF65-F5344CB8AC3E}">
        <p14:creationId xmlns:p14="http://schemas.microsoft.com/office/powerpoint/2010/main" val="5059584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D0A269DC-5A3D-4C7E-B36B-B0AE8E93C1FD}" type="slidenum">
              <a:rPr lang="en-US" smtClean="0">
                <a:cs typeface="Arial" charset="0"/>
              </a:rPr>
              <a:pPr/>
              <a:t>1</a:t>
            </a:fld>
            <a:endParaRPr lang="en-US" dirty="0" smtClean="0">
              <a:cs typeface="Arial"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endParaRPr lang="en-US" dirty="0" smtClean="0"/>
          </a:p>
        </p:txBody>
      </p:sp>
      <p:sp>
        <p:nvSpPr>
          <p:cNvPr id="15364" name="Slide Number Placeholder 3"/>
          <p:cNvSpPr>
            <a:spLocks noGrp="1"/>
          </p:cNvSpPr>
          <p:nvPr>
            <p:ph type="sldNum" sz="quarter" idx="5"/>
          </p:nvPr>
        </p:nvSpPr>
        <p:spPr>
          <a:noFill/>
        </p:spPr>
        <p:txBody>
          <a:bodyPr/>
          <a:lstStyle/>
          <a:p>
            <a:fld id="{875CD0D0-E470-4060-8F4D-21DA766FD542}" type="slidenum">
              <a:rPr lang="en-US" smtClean="0">
                <a:cs typeface="Arial" charset="0"/>
              </a:rPr>
              <a:pPr/>
              <a:t>35</a:t>
            </a:fld>
            <a:endParaRPr lang="en-US" dirty="0"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cs typeface="Arial" pitchFamily="34" charset="0"/>
              </a:rPr>
              <a:t>Diversity Website: www.ohsu.edu/diversity </a:t>
            </a:r>
          </a:p>
          <a:p>
            <a:r>
              <a:rPr lang="en-US" altLang="en-US" smtClean="0">
                <a:latin typeface="Arial" pitchFamily="34" charset="0"/>
                <a:cs typeface="Arial" pitchFamily="34" charset="0"/>
              </a:rPr>
              <a:t> </a:t>
            </a:r>
          </a:p>
          <a:p>
            <a:r>
              <a:rPr lang="en-US" altLang="en-US" smtClean="0">
                <a:latin typeface="Arial" pitchFamily="34" charset="0"/>
                <a:cs typeface="Arial" pitchFamily="34" charset="0"/>
              </a:rPr>
              <a:t>Diversity Digest: monthly e-blast on diversity and inclusion news, resources, upcoming events, and opportunities to get involved. </a:t>
            </a:r>
          </a:p>
          <a:p>
            <a:endParaRPr lang="en-US" altLang="en-US" smtClean="0">
              <a:latin typeface="Arial" pitchFamily="34" charset="0"/>
              <a:cs typeface="Arial" pitchFamily="34" charset="0"/>
            </a:endParaRPr>
          </a:p>
          <a:p>
            <a:r>
              <a:rPr lang="en-US" altLang="en-US" smtClean="0">
                <a:latin typeface="Arial" pitchFamily="34" charset="0"/>
                <a:cs typeface="Arial" pitchFamily="34" charset="0"/>
              </a:rPr>
              <a:t>Subscribe online or email cdi@ohsu.edu to join the mailing list.  </a:t>
            </a:r>
          </a:p>
          <a:p>
            <a:endParaRPr lang="en-US" altLang="en-US" smtClean="0">
              <a:latin typeface="Arial" pitchFamily="34" charset="0"/>
              <a:cs typeface="Arial" pitchFamily="34" charset="0"/>
            </a:endParaRPr>
          </a:p>
          <a:p>
            <a:r>
              <a:rPr lang="en-US" altLang="en-US" smtClean="0">
                <a:latin typeface="Arial" pitchFamily="34" charset="0"/>
                <a:cs typeface="Arial" pitchFamily="34" charset="0"/>
              </a:rPr>
              <a:t>Diversity Resource Guide: If you are new to Portland, the Diversity Resource Guide is a resource for you. The booklet lists diverse and multicultural community organizations, resources, and businesses. Everything from Spanish church services, to ethnic hair needs, to where the Asian grocery stores are located.    </a:t>
            </a:r>
          </a:p>
        </p:txBody>
      </p:sp>
      <p:sp>
        <p:nvSpPr>
          <p:cNvPr id="276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pitchFamily="34" charset="0"/>
                <a:ea typeface="MS PGothic" pitchFamily="34" charset="-128"/>
                <a:cs typeface="Arial" pitchFamily="34" charset="0"/>
              </a:defRPr>
            </a:lvl1pPr>
            <a:lvl2pPr marL="742950" indent="-285750" eaLnBrk="0" hangingPunct="0">
              <a:spcBef>
                <a:spcPct val="30000"/>
              </a:spcBef>
              <a:defRPr sz="1300">
                <a:solidFill>
                  <a:schemeClr val="tx1"/>
                </a:solidFill>
                <a:latin typeface="Arial" pitchFamily="34" charset="0"/>
                <a:ea typeface="Arial" pitchFamily="34" charset="0"/>
                <a:cs typeface="Arial" pitchFamily="34" charset="0"/>
              </a:defRPr>
            </a:lvl2pPr>
            <a:lvl3pPr marL="1143000" indent="-228600" eaLnBrk="0" hangingPunct="0">
              <a:spcBef>
                <a:spcPct val="30000"/>
              </a:spcBef>
              <a:defRPr sz="1300">
                <a:solidFill>
                  <a:schemeClr val="tx1"/>
                </a:solidFill>
                <a:latin typeface="Arial" pitchFamily="34" charset="0"/>
                <a:ea typeface="Arial" pitchFamily="34" charset="0"/>
                <a:cs typeface="Arial" pitchFamily="34" charset="0"/>
              </a:defRPr>
            </a:lvl3pPr>
            <a:lvl4pPr marL="1600200" indent="-228600" eaLnBrk="0" hangingPunct="0">
              <a:spcBef>
                <a:spcPct val="30000"/>
              </a:spcBef>
              <a:defRPr sz="1300">
                <a:solidFill>
                  <a:schemeClr val="tx1"/>
                </a:solidFill>
                <a:latin typeface="Arial" pitchFamily="34" charset="0"/>
                <a:ea typeface="Arial" pitchFamily="34" charset="0"/>
                <a:cs typeface="Arial" pitchFamily="34" charset="0"/>
              </a:defRPr>
            </a:lvl4pPr>
            <a:lvl5pPr marL="2057400" indent="-228600" eaLnBrk="0" hangingPunct="0">
              <a:spcBef>
                <a:spcPct val="30000"/>
              </a:spcBef>
              <a:defRPr sz="1300">
                <a:solidFill>
                  <a:schemeClr val="tx1"/>
                </a:solidFill>
                <a:latin typeface="Arial" pitchFamily="34" charset="0"/>
                <a:ea typeface="Arial" pitchFamily="34" charset="0"/>
                <a:cs typeface="Arial" pitchFamily="34" charset="0"/>
              </a:defRPr>
            </a:lvl5pPr>
            <a:lvl6pPr marL="2514600" indent="-228600"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6pPr>
            <a:lvl7pPr marL="2971800" indent="-228600"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7pPr>
            <a:lvl8pPr marL="3429000" indent="-228600"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8pPr>
            <a:lvl9pPr marL="3886200" indent="-228600"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9pPr>
          </a:lstStyle>
          <a:p>
            <a:pPr eaLnBrk="1" hangingPunct="1">
              <a:spcBef>
                <a:spcPct val="0"/>
              </a:spcBef>
            </a:pPr>
            <a:fld id="{B342DEE0-2C35-42D5-99DF-83975D648C87}" type="slidenum">
              <a:rPr lang="en-US" altLang="en-US" sz="1200" smtClean="0"/>
              <a:pPr eaLnBrk="1" hangingPunct="1">
                <a:spcBef>
                  <a:spcPct val="0"/>
                </a:spcBef>
              </a:pPr>
              <a:t>42</a:t>
            </a:fld>
            <a:endParaRPr lang="en-US" alt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588" indent="-1588"/>
            <a:r>
              <a:rPr lang="en-US" altLang="en-US" sz="1700" smtClean="0">
                <a:latin typeface="Arial" pitchFamily="34" charset="0"/>
                <a:cs typeface="Arial" pitchFamily="34" charset="0"/>
              </a:rPr>
              <a:t>Thank you for listening.</a:t>
            </a:r>
          </a:p>
          <a:p>
            <a:pPr marL="1588" indent="-1588"/>
            <a:endParaRPr lang="en-US" altLang="en-US" sz="1700" smtClean="0">
              <a:latin typeface="Arial" pitchFamily="34" charset="0"/>
              <a:cs typeface="Arial" pitchFamily="34" charset="0"/>
            </a:endParaRPr>
          </a:p>
          <a:p>
            <a:pPr marL="1588" indent="-1588"/>
            <a:r>
              <a:rPr lang="en-US" altLang="en-US" sz="1700" smtClean="0">
                <a:latin typeface="Arial" pitchFamily="34" charset="0"/>
                <a:cs typeface="Arial" pitchFamily="34" charset="0"/>
              </a:rPr>
              <a:t>Remember that the Center for Diversity and Inclusion is your campus resource. </a:t>
            </a:r>
          </a:p>
          <a:p>
            <a:pPr marL="1588" indent="-1588"/>
            <a:endParaRPr lang="en-US" altLang="en-US" sz="1700" smtClean="0">
              <a:latin typeface="Arial" pitchFamily="34" charset="0"/>
              <a:cs typeface="Arial" pitchFamily="34" charset="0"/>
            </a:endParaRPr>
          </a:p>
          <a:p>
            <a:pPr marL="1588" indent="-1588"/>
            <a:r>
              <a:rPr lang="en-US" altLang="en-US" sz="1700" smtClean="0">
                <a:latin typeface="Arial" pitchFamily="34" charset="0"/>
                <a:cs typeface="Arial" pitchFamily="34" charset="0"/>
              </a:rPr>
              <a:t>We are here for you.</a:t>
            </a:r>
          </a:p>
          <a:p>
            <a:pPr marL="1588" indent="-1588"/>
            <a:endParaRPr lang="en-US" altLang="en-US" sz="1700" smtClean="0">
              <a:latin typeface="Arial" pitchFamily="34" charset="0"/>
              <a:cs typeface="Arial" pitchFamily="34" charset="0"/>
            </a:endParaRPr>
          </a:p>
          <a:p>
            <a:pPr marL="1588" indent="-1588"/>
            <a:endParaRPr lang="en-US" altLang="en-US" sz="1700" smtClean="0">
              <a:latin typeface="Arial" pitchFamily="34" charset="0"/>
              <a:cs typeface="Arial" pitchFamily="34" charset="0"/>
            </a:endParaRPr>
          </a:p>
        </p:txBody>
      </p:sp>
      <p:sp>
        <p:nvSpPr>
          <p:cNvPr id="286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pitchFamily="34" charset="0"/>
                <a:ea typeface="MS PGothic" pitchFamily="34" charset="-128"/>
                <a:cs typeface="Arial" pitchFamily="34" charset="0"/>
              </a:defRPr>
            </a:lvl1pPr>
            <a:lvl2pPr marL="742950" indent="-285750" eaLnBrk="0" hangingPunct="0">
              <a:spcBef>
                <a:spcPct val="30000"/>
              </a:spcBef>
              <a:defRPr sz="1300">
                <a:solidFill>
                  <a:schemeClr val="tx1"/>
                </a:solidFill>
                <a:latin typeface="Arial" pitchFamily="34" charset="0"/>
                <a:ea typeface="Arial" pitchFamily="34" charset="0"/>
                <a:cs typeface="Arial" pitchFamily="34" charset="0"/>
              </a:defRPr>
            </a:lvl2pPr>
            <a:lvl3pPr marL="1143000" indent="-228600" eaLnBrk="0" hangingPunct="0">
              <a:spcBef>
                <a:spcPct val="30000"/>
              </a:spcBef>
              <a:defRPr sz="1300">
                <a:solidFill>
                  <a:schemeClr val="tx1"/>
                </a:solidFill>
                <a:latin typeface="Arial" pitchFamily="34" charset="0"/>
                <a:ea typeface="Arial" pitchFamily="34" charset="0"/>
                <a:cs typeface="Arial" pitchFamily="34" charset="0"/>
              </a:defRPr>
            </a:lvl3pPr>
            <a:lvl4pPr marL="1600200" indent="-228600" eaLnBrk="0" hangingPunct="0">
              <a:spcBef>
                <a:spcPct val="30000"/>
              </a:spcBef>
              <a:defRPr sz="1300">
                <a:solidFill>
                  <a:schemeClr val="tx1"/>
                </a:solidFill>
                <a:latin typeface="Arial" pitchFamily="34" charset="0"/>
                <a:ea typeface="Arial" pitchFamily="34" charset="0"/>
                <a:cs typeface="Arial" pitchFamily="34" charset="0"/>
              </a:defRPr>
            </a:lvl4pPr>
            <a:lvl5pPr marL="2057400" indent="-228600" eaLnBrk="0" hangingPunct="0">
              <a:spcBef>
                <a:spcPct val="30000"/>
              </a:spcBef>
              <a:defRPr sz="1300">
                <a:solidFill>
                  <a:schemeClr val="tx1"/>
                </a:solidFill>
                <a:latin typeface="Arial" pitchFamily="34" charset="0"/>
                <a:ea typeface="Arial" pitchFamily="34" charset="0"/>
                <a:cs typeface="Arial" pitchFamily="34" charset="0"/>
              </a:defRPr>
            </a:lvl5pPr>
            <a:lvl6pPr marL="2514600" indent="-228600"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6pPr>
            <a:lvl7pPr marL="2971800" indent="-228600"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7pPr>
            <a:lvl8pPr marL="3429000" indent="-228600"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8pPr>
            <a:lvl9pPr marL="3886200" indent="-228600"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9pPr>
          </a:lstStyle>
          <a:p>
            <a:pPr eaLnBrk="1" hangingPunct="1">
              <a:spcBef>
                <a:spcPct val="0"/>
              </a:spcBef>
            </a:pPr>
            <a:fld id="{DD88056F-1269-4846-B9EC-D21978ACE225}" type="slidenum">
              <a:rPr lang="en-US" altLang="en-US" sz="1200" smtClean="0"/>
              <a:pPr eaLnBrk="1" hangingPunct="1">
                <a:spcBef>
                  <a:spcPct val="0"/>
                </a:spcBef>
              </a:pPr>
              <a:t>43</a:t>
            </a:fld>
            <a:endParaRPr lang="en-US"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Hospital</a:t>
            </a:r>
            <a:r>
              <a:rPr lang="en-US" baseline="0" dirty="0" smtClean="0"/>
              <a:t>s and clinics on </a:t>
            </a:r>
            <a:r>
              <a:rPr lang="en-US" baseline="0" dirty="0" err="1" smtClean="0"/>
              <a:t>Marquam</a:t>
            </a:r>
            <a:r>
              <a:rPr lang="en-US" baseline="0" dirty="0" smtClean="0"/>
              <a:t> Hill and throughout the State, including rural areas.</a:t>
            </a:r>
            <a:endParaRPr lang="en-US" dirty="0"/>
          </a:p>
        </p:txBody>
      </p:sp>
      <p:sp>
        <p:nvSpPr>
          <p:cNvPr id="4" name="Slide Number Placeholder 3"/>
          <p:cNvSpPr>
            <a:spLocks noGrp="1"/>
          </p:cNvSpPr>
          <p:nvPr>
            <p:ph type="sldNum" sz="quarter" idx="10"/>
          </p:nvPr>
        </p:nvSpPr>
        <p:spPr/>
        <p:txBody>
          <a:bodyPr/>
          <a:lstStyle/>
          <a:p>
            <a:pPr>
              <a:defRPr/>
            </a:pPr>
            <a:fld id="{3CD2A534-58AF-4358-A18C-ABC7FEE94B2D}" type="slidenum">
              <a:rPr lang="en-US" smtClean="0"/>
              <a:pPr>
                <a:defRPr/>
              </a:pPr>
              <a:t>3</a:t>
            </a:fld>
            <a:endParaRPr lang="en-US" dirty="0"/>
          </a:p>
        </p:txBody>
      </p:sp>
    </p:spTree>
    <p:extLst>
      <p:ext uri="{BB962C8B-B14F-4D97-AF65-F5344CB8AC3E}">
        <p14:creationId xmlns:p14="http://schemas.microsoft.com/office/powerpoint/2010/main" val="3410286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(5/7/12 12:19) -----</a:t>
            </a:r>
          </a:p>
          <a:p>
            <a:pPr>
              <a:buFont typeface="Arial" pitchFamily="34" charset="0"/>
              <a:buChar char="•"/>
            </a:pPr>
            <a:r>
              <a:rPr lang="en-US" dirty="0"/>
              <a:t>Key leadership support to help drive our </a:t>
            </a:r>
            <a:r>
              <a:rPr lang="en-US" dirty="0" smtClean="0"/>
              <a:t>mission- health</a:t>
            </a:r>
            <a:r>
              <a:rPr lang="en-US" baseline="0" dirty="0" smtClean="0"/>
              <a:t> care, education, discovery and outreach come together.</a:t>
            </a:r>
          </a:p>
          <a:p>
            <a:pPr>
              <a:buFont typeface="Arial" pitchFamily="34" charset="0"/>
              <a:buChar char="•"/>
            </a:pPr>
            <a:r>
              <a:rPr lang="en-US" baseline="0" dirty="0" smtClean="0"/>
              <a:t>Vision 20/20 – Goal #1 Diverse in People &amp; Ideas</a:t>
            </a:r>
          </a:p>
          <a:p>
            <a:pPr>
              <a:buFont typeface="Arial" pitchFamily="34" charset="0"/>
              <a:buChar char="•"/>
            </a:pPr>
            <a:r>
              <a:rPr lang="en-US" baseline="0" dirty="0" smtClean="0"/>
              <a:t>President Robertson’s Goal to advance diversity and inclusion related to our four missions (students, staff, faculty) </a:t>
            </a:r>
          </a:p>
          <a:p>
            <a:endParaRPr lang="en-US" dirty="0"/>
          </a:p>
        </p:txBody>
      </p:sp>
      <p:sp>
        <p:nvSpPr>
          <p:cNvPr id="4" name="Slide Number Placeholder 3"/>
          <p:cNvSpPr>
            <a:spLocks noGrp="1"/>
          </p:cNvSpPr>
          <p:nvPr>
            <p:ph type="sldNum" sz="quarter" idx="10"/>
          </p:nvPr>
        </p:nvSpPr>
        <p:spPr/>
        <p:txBody>
          <a:bodyPr/>
          <a:lstStyle/>
          <a:p>
            <a:pPr>
              <a:defRPr/>
            </a:pPr>
            <a:fld id="{15A58D50-0E3B-4BC9-9244-72EFC3E6AE14}"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4165540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cs typeface="Arial" pitchFamily="34" charset="0"/>
              </a:rPr>
              <a:t>Welcome to OHSU!</a:t>
            </a:r>
          </a:p>
          <a:p>
            <a:endParaRPr lang="en-US" altLang="en-US" smtClean="0">
              <a:latin typeface="Arial" pitchFamily="34" charset="0"/>
              <a:cs typeface="Arial" pitchFamily="34" charset="0"/>
            </a:endParaRPr>
          </a:p>
          <a:p>
            <a:r>
              <a:rPr lang="en-US" altLang="en-US" smtClean="0">
                <a:latin typeface="Arial" pitchFamily="34" charset="0"/>
                <a:cs typeface="Arial" pitchFamily="34" charset="0"/>
              </a:rPr>
              <a:t>My name is ____ , and I work at the Center for Diversity and Inclusion as _____. This is my colleague _________.</a:t>
            </a:r>
          </a:p>
          <a:p>
            <a:endParaRPr lang="en-US" altLang="en-US" smtClean="0">
              <a:latin typeface="Arial" pitchFamily="34" charset="0"/>
              <a:cs typeface="Arial" pitchFamily="34" charset="0"/>
            </a:endParaRPr>
          </a:p>
          <a:p>
            <a:r>
              <a:rPr lang="en-US" altLang="en-US" smtClean="0">
                <a:latin typeface="Arial" pitchFamily="34" charset="0"/>
                <a:cs typeface="Arial" pitchFamily="34" charset="0"/>
              </a:rPr>
              <a:t>(Announce passing around of sign-up sheets to receive updates from CDI)</a:t>
            </a:r>
          </a:p>
          <a:p>
            <a:endParaRPr lang="en-US" altLang="en-US" smtClean="0">
              <a:latin typeface="Arial" pitchFamily="34" charset="0"/>
              <a:cs typeface="Arial" pitchFamily="34" charset="0"/>
            </a:endParaRPr>
          </a:p>
          <a:p>
            <a:r>
              <a:rPr lang="en-US" altLang="en-US" smtClean="0">
                <a:latin typeface="Arial" pitchFamily="34" charset="0"/>
                <a:cs typeface="Arial" pitchFamily="34" charset="0"/>
              </a:rPr>
              <a:t>Thanks for joining us today to learn about diversity and inclusion at OHSU. </a:t>
            </a:r>
          </a:p>
          <a:p>
            <a:endParaRPr lang="en-US" altLang="en-US" smtClean="0">
              <a:latin typeface="Arial" pitchFamily="34" charset="0"/>
              <a:cs typeface="Arial" pitchFamily="34" charset="0"/>
            </a:endParaRPr>
          </a:p>
          <a:p>
            <a:r>
              <a:rPr lang="en-US" altLang="en-US" smtClean="0">
                <a:latin typeface="Arial" pitchFamily="34" charset="0"/>
                <a:cs typeface="Arial" pitchFamily="34" charset="0"/>
              </a:rPr>
              <a:t>I would like to share with you how seriously OHSU takes it diversity commitment.</a:t>
            </a:r>
          </a:p>
          <a:p>
            <a:endParaRPr lang="en-US" altLang="en-US" smtClean="0">
              <a:latin typeface="Arial" pitchFamily="34" charset="0"/>
              <a:cs typeface="Arial" pitchFamily="34" charset="0"/>
            </a:endParaRPr>
          </a:p>
          <a:p>
            <a:r>
              <a:rPr lang="en-US" altLang="en-US" smtClean="0">
                <a:latin typeface="Arial" pitchFamily="34" charset="0"/>
                <a:cs typeface="Arial" pitchFamily="34" charset="0"/>
              </a:rPr>
              <a:t>(Who here has heard of Vision 2020?) </a:t>
            </a:r>
          </a:p>
          <a:p>
            <a:endParaRPr lang="en-US" altLang="en-US" smtClean="0">
              <a:latin typeface="Arial" pitchFamily="34" charset="0"/>
              <a:cs typeface="Arial" pitchFamily="34" charset="0"/>
            </a:endParaRPr>
          </a:p>
          <a:p>
            <a:r>
              <a:rPr lang="en-US" altLang="en-US" smtClean="0">
                <a:latin typeface="Arial" pitchFamily="34" charset="0"/>
                <a:cs typeface="Arial" pitchFamily="34" charset="0"/>
              </a:rPr>
              <a:t>Vision 2020 is OHSU’s strategic plan that describes where we want to be in year 2020.</a:t>
            </a:r>
          </a:p>
          <a:p>
            <a:endParaRPr lang="en-US" altLang="en-US" smtClean="0">
              <a:latin typeface="Arial" pitchFamily="34" charset="0"/>
              <a:cs typeface="Arial" pitchFamily="34" charset="0"/>
            </a:endParaRPr>
          </a:p>
          <a:p>
            <a:r>
              <a:rPr lang="en-US" altLang="en-US" smtClean="0">
                <a:latin typeface="Arial" pitchFamily="34" charset="0"/>
                <a:cs typeface="Arial" pitchFamily="34" charset="0"/>
              </a:rPr>
              <a:t>The first goal is to “Become a great organization, diverse in people and ideas.”</a:t>
            </a:r>
          </a:p>
        </p:txBody>
      </p:sp>
      <p:sp>
        <p:nvSpPr>
          <p:cNvPr id="153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pitchFamily="34" charset="0"/>
                <a:ea typeface="MS PGothic" pitchFamily="34" charset="-128"/>
                <a:cs typeface="Arial" pitchFamily="34" charset="0"/>
              </a:defRPr>
            </a:lvl1pPr>
            <a:lvl2pPr marL="742950" indent="-285750" eaLnBrk="0" hangingPunct="0">
              <a:spcBef>
                <a:spcPct val="30000"/>
              </a:spcBef>
              <a:defRPr sz="1300">
                <a:solidFill>
                  <a:schemeClr val="tx1"/>
                </a:solidFill>
                <a:latin typeface="Arial" pitchFamily="34" charset="0"/>
                <a:ea typeface="Arial" pitchFamily="34" charset="0"/>
                <a:cs typeface="Arial" pitchFamily="34" charset="0"/>
              </a:defRPr>
            </a:lvl2pPr>
            <a:lvl3pPr marL="1143000" indent="-228600" eaLnBrk="0" hangingPunct="0">
              <a:spcBef>
                <a:spcPct val="30000"/>
              </a:spcBef>
              <a:defRPr sz="1300">
                <a:solidFill>
                  <a:schemeClr val="tx1"/>
                </a:solidFill>
                <a:latin typeface="Arial" pitchFamily="34" charset="0"/>
                <a:ea typeface="Arial" pitchFamily="34" charset="0"/>
                <a:cs typeface="Arial" pitchFamily="34" charset="0"/>
              </a:defRPr>
            </a:lvl3pPr>
            <a:lvl4pPr marL="1600200" indent="-228600" eaLnBrk="0" hangingPunct="0">
              <a:spcBef>
                <a:spcPct val="30000"/>
              </a:spcBef>
              <a:defRPr sz="1300">
                <a:solidFill>
                  <a:schemeClr val="tx1"/>
                </a:solidFill>
                <a:latin typeface="Arial" pitchFamily="34" charset="0"/>
                <a:ea typeface="Arial" pitchFamily="34" charset="0"/>
                <a:cs typeface="Arial" pitchFamily="34" charset="0"/>
              </a:defRPr>
            </a:lvl4pPr>
            <a:lvl5pPr marL="2057400" indent="-228600" eaLnBrk="0" hangingPunct="0">
              <a:spcBef>
                <a:spcPct val="30000"/>
              </a:spcBef>
              <a:defRPr sz="1300">
                <a:solidFill>
                  <a:schemeClr val="tx1"/>
                </a:solidFill>
                <a:latin typeface="Arial" pitchFamily="34" charset="0"/>
                <a:ea typeface="Arial" pitchFamily="34" charset="0"/>
                <a:cs typeface="Arial" pitchFamily="34" charset="0"/>
              </a:defRPr>
            </a:lvl5pPr>
            <a:lvl6pPr marL="2514600" indent="-228600"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6pPr>
            <a:lvl7pPr marL="2971800" indent="-228600"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7pPr>
            <a:lvl8pPr marL="3429000" indent="-228600"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8pPr>
            <a:lvl9pPr marL="3886200" indent="-228600"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9pPr>
          </a:lstStyle>
          <a:p>
            <a:pPr eaLnBrk="1" hangingPunct="1">
              <a:spcBef>
                <a:spcPct val="0"/>
              </a:spcBef>
            </a:pPr>
            <a:fld id="{513674EE-90A1-4E7B-B20F-0175986708C2}" type="slidenum">
              <a:rPr lang="en-US" altLang="en-US" sz="1200" smtClean="0"/>
              <a:pPr eaLnBrk="1" hangingPunct="1">
                <a:spcBef>
                  <a:spcPct val="0"/>
                </a:spcBef>
              </a:pPr>
              <a:t>6</a:t>
            </a:fld>
            <a:endParaRPr lang="en-US"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Ground</a:t>
            </a:r>
            <a:r>
              <a:rPr lang="en-US" baseline="0" dirty="0" smtClean="0"/>
              <a:t> work for the house ( policy, programs, activities and services) – working with numerous initiatives within the missions of each School to integrate diversity into their respective mission, goals including  research activities to address health disparities. There are also Employee Resource Groups (ERGs) that provide for outreach, development, training and empowerment in professional and personal support at OHSU. </a:t>
            </a:r>
            <a:endParaRPr lang="en-US" dirty="0"/>
          </a:p>
        </p:txBody>
      </p:sp>
      <p:sp>
        <p:nvSpPr>
          <p:cNvPr id="4" name="Slide Number Placeholder 3"/>
          <p:cNvSpPr>
            <a:spLocks noGrp="1"/>
          </p:cNvSpPr>
          <p:nvPr>
            <p:ph type="sldNum" sz="quarter" idx="10"/>
          </p:nvPr>
        </p:nvSpPr>
        <p:spPr/>
        <p:txBody>
          <a:bodyPr/>
          <a:lstStyle/>
          <a:p>
            <a:fld id="{4DAF762F-3712-4C7D-AA89-6E9EB8252C88}"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2013, numbers for AI/AN did</a:t>
            </a:r>
            <a:r>
              <a:rPr lang="en-US" baseline="0" dirty="0" smtClean="0"/>
              <a:t> increase but those numbers have not been publicly released. Asian (10.1%), African American (1.6%), Hispanic  (4.3%) , Native Hawaiian/Pacific Islander (.1%),  Two or more races (3.7%)*, White (73.4%), Unknown (3.8%) </a:t>
            </a:r>
          </a:p>
          <a:p>
            <a:endParaRPr lang="en-US" baseline="0" dirty="0" smtClean="0"/>
          </a:p>
          <a:p>
            <a:r>
              <a:rPr lang="en-US" baseline="0" dirty="0" smtClean="0"/>
              <a:t>*Could possibly encompass other races, including AI/AN.</a:t>
            </a:r>
          </a:p>
          <a:p>
            <a:endParaRPr lang="en-US" dirty="0"/>
          </a:p>
        </p:txBody>
      </p:sp>
      <p:sp>
        <p:nvSpPr>
          <p:cNvPr id="4" name="Slide Number Placeholder 3"/>
          <p:cNvSpPr>
            <a:spLocks noGrp="1"/>
          </p:cNvSpPr>
          <p:nvPr>
            <p:ph type="sldNum" sz="quarter" idx="10"/>
          </p:nvPr>
        </p:nvSpPr>
        <p:spPr/>
        <p:txBody>
          <a:bodyPr/>
          <a:lstStyle/>
          <a:p>
            <a:pPr>
              <a:defRPr/>
            </a:pPr>
            <a:fld id="{3CD2A534-58AF-4358-A18C-ABC7FEE94B2D}" type="slidenum">
              <a:rPr lang="en-US" smtClean="0"/>
              <a:pPr>
                <a:defRPr/>
              </a:pPr>
              <a:t>28</a:t>
            </a:fld>
            <a:endParaRPr lang="en-US" dirty="0"/>
          </a:p>
        </p:txBody>
      </p:sp>
    </p:spTree>
    <p:extLst>
      <p:ext uri="{BB962C8B-B14F-4D97-AF65-F5344CB8AC3E}">
        <p14:creationId xmlns:p14="http://schemas.microsoft.com/office/powerpoint/2010/main" val="1236982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588" indent="-1588"/>
            <a:r>
              <a:rPr lang="en-US" altLang="en-US" sz="1700" smtClean="0">
                <a:latin typeface="Arial" pitchFamily="34" charset="0"/>
                <a:cs typeface="Arial" pitchFamily="34" charset="0"/>
              </a:rPr>
              <a:t>To drive diversity and inclusion across the OHSU, CDI is leading change with the support of all OHSU community members.</a:t>
            </a:r>
          </a:p>
          <a:p>
            <a:pPr marL="1588" indent="-1588"/>
            <a:endParaRPr lang="en-US" altLang="en-US" sz="1700" smtClean="0">
              <a:latin typeface="Arial" pitchFamily="34" charset="0"/>
              <a:cs typeface="Arial" pitchFamily="34" charset="0"/>
            </a:endParaRPr>
          </a:p>
          <a:p>
            <a:pPr marL="1588" indent="-1588"/>
            <a:r>
              <a:rPr lang="en-US" altLang="en-US" sz="1700" smtClean="0">
                <a:latin typeface="Arial" pitchFamily="34" charset="0"/>
                <a:cs typeface="Arial" pitchFamily="34" charset="0"/>
              </a:rPr>
              <a:t>(Introduce Dr. Knight-Richardson and Leslie Garcia as leaders of the effort. Mention CDI staff)</a:t>
            </a:r>
          </a:p>
        </p:txBody>
      </p:sp>
      <p:sp>
        <p:nvSpPr>
          <p:cNvPr id="184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pitchFamily="34" charset="0"/>
                <a:ea typeface="MS PGothic" pitchFamily="34" charset="-128"/>
                <a:cs typeface="Arial" pitchFamily="34" charset="0"/>
              </a:defRPr>
            </a:lvl1pPr>
            <a:lvl2pPr marL="742950" indent="-285750" eaLnBrk="0" hangingPunct="0">
              <a:spcBef>
                <a:spcPct val="30000"/>
              </a:spcBef>
              <a:defRPr sz="1300">
                <a:solidFill>
                  <a:schemeClr val="tx1"/>
                </a:solidFill>
                <a:latin typeface="Arial" pitchFamily="34" charset="0"/>
                <a:ea typeface="Arial" pitchFamily="34" charset="0"/>
                <a:cs typeface="Arial" pitchFamily="34" charset="0"/>
              </a:defRPr>
            </a:lvl2pPr>
            <a:lvl3pPr marL="1143000" indent="-228600" eaLnBrk="0" hangingPunct="0">
              <a:spcBef>
                <a:spcPct val="30000"/>
              </a:spcBef>
              <a:defRPr sz="1300">
                <a:solidFill>
                  <a:schemeClr val="tx1"/>
                </a:solidFill>
                <a:latin typeface="Arial" pitchFamily="34" charset="0"/>
                <a:ea typeface="Arial" pitchFamily="34" charset="0"/>
                <a:cs typeface="Arial" pitchFamily="34" charset="0"/>
              </a:defRPr>
            </a:lvl3pPr>
            <a:lvl4pPr marL="1600200" indent="-228600" eaLnBrk="0" hangingPunct="0">
              <a:spcBef>
                <a:spcPct val="30000"/>
              </a:spcBef>
              <a:defRPr sz="1300">
                <a:solidFill>
                  <a:schemeClr val="tx1"/>
                </a:solidFill>
                <a:latin typeface="Arial" pitchFamily="34" charset="0"/>
                <a:ea typeface="Arial" pitchFamily="34" charset="0"/>
                <a:cs typeface="Arial" pitchFamily="34" charset="0"/>
              </a:defRPr>
            </a:lvl4pPr>
            <a:lvl5pPr marL="2057400" indent="-228600" eaLnBrk="0" hangingPunct="0">
              <a:spcBef>
                <a:spcPct val="30000"/>
              </a:spcBef>
              <a:defRPr sz="1300">
                <a:solidFill>
                  <a:schemeClr val="tx1"/>
                </a:solidFill>
                <a:latin typeface="Arial" pitchFamily="34" charset="0"/>
                <a:ea typeface="Arial" pitchFamily="34" charset="0"/>
                <a:cs typeface="Arial" pitchFamily="34" charset="0"/>
              </a:defRPr>
            </a:lvl5pPr>
            <a:lvl6pPr marL="2514600" indent="-228600"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6pPr>
            <a:lvl7pPr marL="2971800" indent="-228600"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7pPr>
            <a:lvl8pPr marL="3429000" indent="-228600"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8pPr>
            <a:lvl9pPr marL="3886200" indent="-228600" eaLnBrk="0" fontAlgn="base" hangingPunct="0">
              <a:spcBef>
                <a:spcPct val="30000"/>
              </a:spcBef>
              <a:spcAft>
                <a:spcPct val="0"/>
              </a:spcAft>
              <a:defRPr sz="1300">
                <a:solidFill>
                  <a:schemeClr val="tx1"/>
                </a:solidFill>
                <a:latin typeface="Arial" pitchFamily="34" charset="0"/>
                <a:ea typeface="Arial" pitchFamily="34" charset="0"/>
                <a:cs typeface="Arial" pitchFamily="34" charset="0"/>
              </a:defRPr>
            </a:lvl9pPr>
          </a:lstStyle>
          <a:p>
            <a:pPr eaLnBrk="1" hangingPunct="1">
              <a:spcBef>
                <a:spcPct val="0"/>
              </a:spcBef>
            </a:pPr>
            <a:fld id="{3A021D40-06FE-459B-92C5-39F7528FA097}" type="slidenum">
              <a:rPr lang="en-US" altLang="en-US" sz="1200" smtClean="0"/>
              <a:pPr eaLnBrk="1" hangingPunct="1">
                <a:spcBef>
                  <a:spcPct val="0"/>
                </a:spcBef>
              </a:pPr>
              <a:t>30</a:t>
            </a:fld>
            <a:endParaRPr lang="en-US" alt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r>
              <a:rPr lang="en-US" dirty="0" smtClean="0"/>
              <a:t>Equity</a:t>
            </a:r>
            <a:r>
              <a:rPr lang="en-US" baseline="0" dirty="0" smtClean="0"/>
              <a:t> applications will be available in December 2013. You will be assigned to a physician and a lab for eight weeks. Housing is provided at PSU.  </a:t>
            </a:r>
            <a:endParaRPr lang="en-US" dirty="0" smtClean="0"/>
          </a:p>
        </p:txBody>
      </p:sp>
      <p:sp>
        <p:nvSpPr>
          <p:cNvPr id="15364" name="Slide Number Placeholder 3"/>
          <p:cNvSpPr>
            <a:spLocks noGrp="1"/>
          </p:cNvSpPr>
          <p:nvPr>
            <p:ph type="sldNum" sz="quarter" idx="5"/>
          </p:nvPr>
        </p:nvSpPr>
        <p:spPr>
          <a:noFill/>
        </p:spPr>
        <p:txBody>
          <a:bodyPr/>
          <a:lstStyle/>
          <a:p>
            <a:fld id="{875CD0D0-E470-4060-8F4D-21DA766FD542}" type="slidenum">
              <a:rPr lang="en-US" smtClean="0">
                <a:cs typeface="Arial" charset="0"/>
              </a:rPr>
              <a:pPr/>
              <a:t>33</a:t>
            </a:fld>
            <a:endParaRPr lang="en-US" dirty="0"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r>
              <a:rPr lang="en-US" dirty="0" smtClean="0"/>
              <a:t>The</a:t>
            </a:r>
            <a:r>
              <a:rPr lang="en-US" baseline="0" dirty="0" smtClean="0"/>
              <a:t> career conference takes place on OHSU’s physical campus. The program will have representatives from  Allied Health, Dentistry, Dietetic internship, Medical Informatics, Grad programs, Medicine, nursing, pharmacy, physician assistant, public health, COMP, health management, Discover OHSU </a:t>
            </a:r>
            <a:endParaRPr lang="en-US" dirty="0" smtClean="0"/>
          </a:p>
        </p:txBody>
      </p:sp>
      <p:sp>
        <p:nvSpPr>
          <p:cNvPr id="15364" name="Slide Number Placeholder 3"/>
          <p:cNvSpPr>
            <a:spLocks noGrp="1"/>
          </p:cNvSpPr>
          <p:nvPr>
            <p:ph type="sldNum" sz="quarter" idx="5"/>
          </p:nvPr>
        </p:nvSpPr>
        <p:spPr>
          <a:noFill/>
        </p:spPr>
        <p:txBody>
          <a:bodyPr/>
          <a:lstStyle/>
          <a:p>
            <a:fld id="{875CD0D0-E470-4060-8F4D-21DA766FD542}" type="slidenum">
              <a:rPr lang="en-US" smtClean="0">
                <a:cs typeface="Arial" charset="0"/>
              </a:rPr>
              <a:pPr/>
              <a:t>34</a:t>
            </a:fld>
            <a:endParaRPr lang="en-US" dirty="0"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itle_art"/>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67267" name="Rectangle 3"/>
          <p:cNvSpPr>
            <a:spLocks noGrp="1" noChangeArrowheads="1"/>
          </p:cNvSpPr>
          <p:nvPr>
            <p:ph type="ctrTitle"/>
          </p:nvPr>
        </p:nvSpPr>
        <p:spPr>
          <a:xfrm>
            <a:off x="1187450" y="4473575"/>
            <a:ext cx="6856413" cy="784225"/>
          </a:xfrm>
        </p:spPr>
        <p:txBody>
          <a:bodyPr lIns="91440"/>
          <a:lstStyle>
            <a:lvl1pPr>
              <a:defRPr sz="4400"/>
            </a:lvl1pPr>
          </a:lstStyle>
          <a:p>
            <a:endParaRPr lang="en-US"/>
          </a:p>
        </p:txBody>
      </p:sp>
      <p:sp>
        <p:nvSpPr>
          <p:cNvPr id="267268" name="Rectangle 4"/>
          <p:cNvSpPr>
            <a:spLocks noGrp="1" noChangeArrowheads="1"/>
          </p:cNvSpPr>
          <p:nvPr>
            <p:ph type="subTitle" idx="1"/>
          </p:nvPr>
        </p:nvSpPr>
        <p:spPr>
          <a:xfrm>
            <a:off x="1209675" y="5148263"/>
            <a:ext cx="6856413" cy="457200"/>
          </a:xfrm>
        </p:spPr>
        <p:txBody>
          <a:bodyPr wrap="none"/>
          <a:lstStyle>
            <a:lvl1pPr marL="0" indent="0">
              <a:lnSpc>
                <a:spcPts val="3200"/>
              </a:lnSpc>
              <a:spcBef>
                <a:spcPct val="0"/>
              </a:spcBef>
              <a:buFontTx/>
              <a:buNone/>
              <a:defRPr sz="3000">
                <a:solidFill>
                  <a:schemeClr val="bg1"/>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C47D861E-E354-47AF-84AD-A05DF7012DB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0" y="150813"/>
            <a:ext cx="2057400" cy="5975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150813"/>
            <a:ext cx="6022975" cy="5975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8ACDA884-AE30-4840-BD25-6DDA9570A67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itle_art"/>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67267" name="Rectangle 3"/>
          <p:cNvSpPr>
            <a:spLocks noGrp="1" noChangeArrowheads="1"/>
          </p:cNvSpPr>
          <p:nvPr>
            <p:ph type="ctrTitle"/>
          </p:nvPr>
        </p:nvSpPr>
        <p:spPr>
          <a:xfrm>
            <a:off x="1187451" y="4473576"/>
            <a:ext cx="6856413" cy="784225"/>
          </a:xfrm>
        </p:spPr>
        <p:txBody>
          <a:bodyPr lIns="91440"/>
          <a:lstStyle>
            <a:lvl1pPr>
              <a:defRPr sz="4400"/>
            </a:lvl1pPr>
          </a:lstStyle>
          <a:p>
            <a:endParaRPr lang="en-US"/>
          </a:p>
        </p:txBody>
      </p:sp>
      <p:sp>
        <p:nvSpPr>
          <p:cNvPr id="267268" name="Rectangle 4"/>
          <p:cNvSpPr>
            <a:spLocks noGrp="1" noChangeArrowheads="1"/>
          </p:cNvSpPr>
          <p:nvPr>
            <p:ph type="subTitle" idx="1"/>
          </p:nvPr>
        </p:nvSpPr>
        <p:spPr>
          <a:xfrm>
            <a:off x="1209676" y="5148263"/>
            <a:ext cx="6856413" cy="457200"/>
          </a:xfrm>
        </p:spPr>
        <p:txBody>
          <a:bodyPr wrap="none"/>
          <a:lstStyle>
            <a:lvl1pPr marL="0" indent="0">
              <a:lnSpc>
                <a:spcPts val="3200"/>
              </a:lnSpc>
              <a:spcBef>
                <a:spcPct val="0"/>
              </a:spcBef>
              <a:buFontTx/>
              <a:buNone/>
              <a:defRPr sz="3000">
                <a:solidFill>
                  <a:schemeClr val="bg1"/>
                </a:solidFill>
              </a:defRPr>
            </a:lvl1pPr>
          </a:lstStyle>
          <a:p>
            <a:endParaRPr lang="en-US"/>
          </a:p>
        </p:txBody>
      </p:sp>
    </p:spTree>
    <p:extLst>
      <p:ext uri="{BB962C8B-B14F-4D97-AF65-F5344CB8AC3E}">
        <p14:creationId xmlns:p14="http://schemas.microsoft.com/office/powerpoint/2010/main" val="101399591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FA78DF02-0AE4-4CE0-A01E-ADEB3BA41E0C}" type="slidenum">
              <a:rPr lang="en-US"/>
              <a:pPr>
                <a:defRPr/>
              </a:pPr>
              <a:t>‹#›</a:t>
            </a:fld>
            <a:endParaRPr lang="en-US" dirty="0"/>
          </a:p>
        </p:txBody>
      </p:sp>
    </p:spTree>
    <p:extLst>
      <p:ext uri="{BB962C8B-B14F-4D97-AF65-F5344CB8AC3E}">
        <p14:creationId xmlns:p14="http://schemas.microsoft.com/office/powerpoint/2010/main" val="193069306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2467DC83-F834-4219-8D5B-8D52BAC175F9}" type="slidenum">
              <a:rPr lang="en-US"/>
              <a:pPr>
                <a:defRPr/>
              </a:pPr>
              <a:t>‹#›</a:t>
            </a:fld>
            <a:endParaRPr lang="en-US" dirty="0"/>
          </a:p>
        </p:txBody>
      </p:sp>
    </p:spTree>
    <p:extLst>
      <p:ext uri="{BB962C8B-B14F-4D97-AF65-F5344CB8AC3E}">
        <p14:creationId xmlns:p14="http://schemas.microsoft.com/office/powerpoint/2010/main" val="249683447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8625" y="1828801"/>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1828801"/>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C3D2BBFC-F7C2-4507-8DBB-BF723F0D4CEF}" type="slidenum">
              <a:rPr lang="en-US"/>
              <a:pPr>
                <a:defRPr/>
              </a:pPr>
              <a:t>‹#›</a:t>
            </a:fld>
            <a:endParaRPr lang="en-US" dirty="0"/>
          </a:p>
        </p:txBody>
      </p:sp>
    </p:spTree>
    <p:extLst>
      <p:ext uri="{BB962C8B-B14F-4D97-AF65-F5344CB8AC3E}">
        <p14:creationId xmlns:p14="http://schemas.microsoft.com/office/powerpoint/2010/main" val="379385648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8B423448-DD64-48B8-BE63-7917A0446A5B}" type="slidenum">
              <a:rPr lang="en-US"/>
              <a:pPr>
                <a:defRPr/>
              </a:pPr>
              <a:t>‹#›</a:t>
            </a:fld>
            <a:endParaRPr lang="en-US" dirty="0"/>
          </a:p>
        </p:txBody>
      </p:sp>
    </p:spTree>
    <p:extLst>
      <p:ext uri="{BB962C8B-B14F-4D97-AF65-F5344CB8AC3E}">
        <p14:creationId xmlns:p14="http://schemas.microsoft.com/office/powerpoint/2010/main" val="270221886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5315C5FA-DC2B-4E4B-A1F6-CF9F84420D36}" type="slidenum">
              <a:rPr lang="en-US"/>
              <a:pPr>
                <a:defRPr/>
              </a:pPr>
              <a:t>‹#›</a:t>
            </a:fld>
            <a:endParaRPr lang="en-US" dirty="0"/>
          </a:p>
        </p:txBody>
      </p:sp>
    </p:spTree>
    <p:extLst>
      <p:ext uri="{BB962C8B-B14F-4D97-AF65-F5344CB8AC3E}">
        <p14:creationId xmlns:p14="http://schemas.microsoft.com/office/powerpoint/2010/main" val="115415792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BE5C12E8-F0D3-453D-B422-5FD15226B5B9}" type="slidenum">
              <a:rPr lang="en-US"/>
              <a:pPr>
                <a:defRPr/>
              </a:pPr>
              <a:t>‹#›</a:t>
            </a:fld>
            <a:endParaRPr lang="en-US" dirty="0"/>
          </a:p>
        </p:txBody>
      </p:sp>
    </p:spTree>
    <p:extLst>
      <p:ext uri="{BB962C8B-B14F-4D97-AF65-F5344CB8AC3E}">
        <p14:creationId xmlns:p14="http://schemas.microsoft.com/office/powerpoint/2010/main" val="372274744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706BD5F9-50B1-4D47-9A6F-44D02B276E81}" type="slidenum">
              <a:rPr lang="en-US"/>
              <a:pPr>
                <a:defRPr/>
              </a:pPr>
              <a:t>‹#›</a:t>
            </a:fld>
            <a:endParaRPr lang="en-US" dirty="0"/>
          </a:p>
        </p:txBody>
      </p:sp>
    </p:spTree>
    <p:extLst>
      <p:ext uri="{BB962C8B-B14F-4D97-AF65-F5344CB8AC3E}">
        <p14:creationId xmlns:p14="http://schemas.microsoft.com/office/powerpoint/2010/main" val="250252549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902ACDCA-C133-4F03-AD36-34FAC30F1717}"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DD575D96-7D86-4689-A37F-12636DEE6AA8}" type="slidenum">
              <a:rPr lang="en-US"/>
              <a:pPr>
                <a:defRPr/>
              </a:pPr>
              <a:t>‹#›</a:t>
            </a:fld>
            <a:endParaRPr lang="en-US" dirty="0"/>
          </a:p>
        </p:txBody>
      </p:sp>
    </p:spTree>
    <p:extLst>
      <p:ext uri="{BB962C8B-B14F-4D97-AF65-F5344CB8AC3E}">
        <p14:creationId xmlns:p14="http://schemas.microsoft.com/office/powerpoint/2010/main" val="219169174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9861B954-0CA3-46F7-9D8D-B6140338790B}" type="slidenum">
              <a:rPr lang="en-US"/>
              <a:pPr>
                <a:defRPr/>
              </a:pPr>
              <a:t>‹#›</a:t>
            </a:fld>
            <a:endParaRPr lang="en-US" dirty="0"/>
          </a:p>
        </p:txBody>
      </p:sp>
    </p:spTree>
    <p:extLst>
      <p:ext uri="{BB962C8B-B14F-4D97-AF65-F5344CB8AC3E}">
        <p14:creationId xmlns:p14="http://schemas.microsoft.com/office/powerpoint/2010/main" val="233991415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0" y="150813"/>
            <a:ext cx="2057400" cy="5975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6" y="150813"/>
            <a:ext cx="6022975" cy="5975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216FF8A6-2919-45CF-AFFF-A05767A23F28}" type="slidenum">
              <a:rPr lang="en-US"/>
              <a:pPr>
                <a:defRPr/>
              </a:pPr>
              <a:t>‹#›</a:t>
            </a:fld>
            <a:endParaRPr lang="en-US" dirty="0"/>
          </a:p>
        </p:txBody>
      </p:sp>
    </p:spTree>
    <p:extLst>
      <p:ext uri="{BB962C8B-B14F-4D97-AF65-F5344CB8AC3E}">
        <p14:creationId xmlns:p14="http://schemas.microsoft.com/office/powerpoint/2010/main" val="117284591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150814"/>
            <a:ext cx="8229600" cy="6111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28625" y="1828801"/>
            <a:ext cx="8229600" cy="4297363"/>
          </a:xfrm>
        </p:spPr>
        <p:txBody>
          <a:bodyPr/>
          <a:lstStyle/>
          <a:p>
            <a:pPr lvl="0"/>
            <a:endParaRPr lang="en-US" noProof="0"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D1436BA5-12B8-429F-B121-5A019B7DF2F8}" type="slidenum">
              <a:rPr lang="en-US"/>
              <a:pPr>
                <a:defRPr/>
              </a:pPr>
              <a:t>‹#›</a:t>
            </a:fld>
            <a:endParaRPr lang="en-US" dirty="0"/>
          </a:p>
        </p:txBody>
      </p:sp>
    </p:spTree>
    <p:extLst>
      <p:ext uri="{BB962C8B-B14F-4D97-AF65-F5344CB8AC3E}">
        <p14:creationId xmlns:p14="http://schemas.microsoft.com/office/powerpoint/2010/main" val="24692064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150814"/>
            <a:ext cx="8229600" cy="6111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28625" y="1828801"/>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1828801"/>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1EFD09F7-2078-4B88-A888-EBBA6727A1F4}" type="slidenum">
              <a:rPr lang="en-US"/>
              <a:pPr>
                <a:defRPr/>
              </a:pPr>
              <a:t>‹#›</a:t>
            </a:fld>
            <a:endParaRPr lang="en-US" dirty="0"/>
          </a:p>
        </p:txBody>
      </p:sp>
    </p:spTree>
    <p:extLst>
      <p:ext uri="{BB962C8B-B14F-4D97-AF65-F5344CB8AC3E}">
        <p14:creationId xmlns:p14="http://schemas.microsoft.com/office/powerpoint/2010/main" val="303964756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150814"/>
            <a:ext cx="8229600" cy="6111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8625" y="1828801"/>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9625" y="1828801"/>
            <a:ext cx="4038600" cy="2071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9625" y="4052889"/>
            <a:ext cx="4038600" cy="2073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1"/>
          </p:nvPr>
        </p:nvSpPr>
        <p:spPr>
          <a:ln/>
        </p:spPr>
        <p:txBody>
          <a:bodyPr/>
          <a:lstStyle>
            <a:lvl1pPr>
              <a:defRPr/>
            </a:lvl1pPr>
          </a:lstStyle>
          <a:p>
            <a:pPr>
              <a:defRPr/>
            </a:pPr>
            <a:fld id="{56AF6964-99C5-4E4E-8830-DF06A5E28C09}" type="slidenum">
              <a:rPr lang="en-US"/>
              <a:pPr>
                <a:defRPr/>
              </a:pPr>
              <a:t>‹#›</a:t>
            </a:fld>
            <a:endParaRPr lang="en-US" dirty="0"/>
          </a:p>
        </p:txBody>
      </p:sp>
    </p:spTree>
    <p:extLst>
      <p:ext uri="{BB962C8B-B14F-4D97-AF65-F5344CB8AC3E}">
        <p14:creationId xmlns:p14="http://schemas.microsoft.com/office/powerpoint/2010/main" val="372013446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95830704-301C-462E-AD0E-C290DE5DD8B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8625"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F4A998D2-7658-4C1C-AE6A-E135DE765B3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61B78A29-CF06-4A24-BD29-7B9B3FF81BB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FAF412EE-83F4-43DD-96E1-5DF0582EBBE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41B8BCED-8AAE-49E4-8102-26BACF13595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022CC615-FF1C-4F95-8454-FEDB53C6B64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146F5AA6-1E94-48A9-BC69-53C3AFE35B9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ext_white_art"/>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31800" y="150813"/>
            <a:ext cx="8229600" cy="611187"/>
          </a:xfrm>
          <a:prstGeom prst="rect">
            <a:avLst/>
          </a:prstGeom>
          <a:noFill/>
          <a:ln w="9525">
            <a:noFill/>
            <a:miter lim="800000"/>
            <a:headEnd/>
            <a:tailEnd/>
          </a:ln>
        </p:spPr>
        <p:txBody>
          <a:bodyPr vert="horz" wrap="none" lIns="0" tIns="45720" rIns="91440" bIns="45720" numCol="1" anchor="t"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28625" y="18288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245" name="Rectangle 5"/>
          <p:cNvSpPr>
            <a:spLocks noGrp="1" noChangeArrowheads="1"/>
          </p:cNvSpPr>
          <p:nvPr>
            <p:ph type="ftr" sz="quarter" idx="3"/>
          </p:nvPr>
        </p:nvSpPr>
        <p:spPr bwMode="auto">
          <a:xfrm>
            <a:off x="428625" y="6270625"/>
            <a:ext cx="3609975" cy="47625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900">
                <a:solidFill>
                  <a:srgbClr val="4D4D4D"/>
                </a:solidFill>
                <a:latin typeface="Arial" pitchFamily="34" charset="0"/>
                <a:cs typeface="Arial" pitchFamily="34" charset="0"/>
              </a:defRPr>
            </a:lvl1pPr>
          </a:lstStyle>
          <a:p>
            <a:pPr>
              <a:defRPr/>
            </a:pPr>
            <a:endParaRPr lang="en-US" dirty="0"/>
          </a:p>
        </p:txBody>
      </p:sp>
      <p:sp>
        <p:nvSpPr>
          <p:cNvPr id="266246" name="Rectangle 6"/>
          <p:cNvSpPr>
            <a:spLocks noGrp="1" noChangeArrowheads="1"/>
          </p:cNvSpPr>
          <p:nvPr>
            <p:ph type="sldNum" sz="quarter" idx="4"/>
          </p:nvPr>
        </p:nvSpPr>
        <p:spPr bwMode="auto">
          <a:xfrm>
            <a:off x="4195763" y="6270625"/>
            <a:ext cx="752475" cy="47625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ctr">
              <a:defRPr sz="1400">
                <a:solidFill>
                  <a:srgbClr val="4D4D4D"/>
                </a:solidFill>
                <a:latin typeface="Arial" pitchFamily="34" charset="0"/>
                <a:cs typeface="Arial" pitchFamily="34" charset="0"/>
              </a:defRPr>
            </a:lvl1pPr>
          </a:lstStyle>
          <a:p>
            <a:pPr>
              <a:defRPr/>
            </a:pPr>
            <a:fld id="{B7FE211B-7008-4026-BB2D-5B1D1C82887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74"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hf hdr="0" ftr="0" dt="0"/>
  <p:txStyles>
    <p:titleStyle>
      <a:lvl1pPr algn="l" rtl="0" eaLnBrk="0" fontAlgn="base" hangingPunct="0">
        <a:spcBef>
          <a:spcPct val="0"/>
        </a:spcBef>
        <a:spcAft>
          <a:spcPct val="0"/>
        </a:spcAft>
        <a:defRPr sz="3000" b="1">
          <a:solidFill>
            <a:schemeClr val="bg1"/>
          </a:solidFill>
          <a:latin typeface="+mj-lt"/>
          <a:ea typeface="+mj-ea"/>
          <a:cs typeface="+mj-cs"/>
        </a:defRPr>
      </a:lvl1pPr>
      <a:lvl2pPr algn="l" rtl="0" eaLnBrk="0" fontAlgn="base" hangingPunct="0">
        <a:spcBef>
          <a:spcPct val="0"/>
        </a:spcBef>
        <a:spcAft>
          <a:spcPct val="0"/>
        </a:spcAft>
        <a:defRPr sz="3000" b="1">
          <a:solidFill>
            <a:schemeClr val="bg1"/>
          </a:solidFill>
          <a:latin typeface="Arial" pitchFamily="34" charset="0"/>
          <a:cs typeface="Arial" pitchFamily="34" charset="0"/>
        </a:defRPr>
      </a:lvl2pPr>
      <a:lvl3pPr algn="l" rtl="0" eaLnBrk="0" fontAlgn="base" hangingPunct="0">
        <a:spcBef>
          <a:spcPct val="0"/>
        </a:spcBef>
        <a:spcAft>
          <a:spcPct val="0"/>
        </a:spcAft>
        <a:defRPr sz="3000" b="1">
          <a:solidFill>
            <a:schemeClr val="bg1"/>
          </a:solidFill>
          <a:latin typeface="Arial" pitchFamily="34" charset="0"/>
          <a:cs typeface="Arial" pitchFamily="34" charset="0"/>
        </a:defRPr>
      </a:lvl3pPr>
      <a:lvl4pPr algn="l" rtl="0" eaLnBrk="0" fontAlgn="base" hangingPunct="0">
        <a:spcBef>
          <a:spcPct val="0"/>
        </a:spcBef>
        <a:spcAft>
          <a:spcPct val="0"/>
        </a:spcAft>
        <a:defRPr sz="3000" b="1">
          <a:solidFill>
            <a:schemeClr val="bg1"/>
          </a:solidFill>
          <a:latin typeface="Arial" pitchFamily="34" charset="0"/>
          <a:cs typeface="Arial" pitchFamily="34" charset="0"/>
        </a:defRPr>
      </a:lvl4pPr>
      <a:lvl5pPr algn="l" rtl="0" eaLnBrk="0" fontAlgn="base" hangingPunct="0">
        <a:spcBef>
          <a:spcPct val="0"/>
        </a:spcBef>
        <a:spcAft>
          <a:spcPct val="0"/>
        </a:spcAft>
        <a:defRPr sz="3000" b="1">
          <a:solidFill>
            <a:schemeClr val="bg1"/>
          </a:solidFill>
          <a:latin typeface="Arial" pitchFamily="34" charset="0"/>
          <a:cs typeface="Arial" pitchFamily="34" charset="0"/>
        </a:defRPr>
      </a:lvl5pPr>
      <a:lvl6pPr marL="457200" algn="l" rtl="0" fontAlgn="base">
        <a:spcBef>
          <a:spcPct val="0"/>
        </a:spcBef>
        <a:spcAft>
          <a:spcPct val="0"/>
        </a:spcAft>
        <a:defRPr sz="3000" b="1">
          <a:solidFill>
            <a:schemeClr val="bg1"/>
          </a:solidFill>
          <a:latin typeface="Arial" pitchFamily="34" charset="0"/>
          <a:cs typeface="Arial" pitchFamily="34" charset="0"/>
        </a:defRPr>
      </a:lvl6pPr>
      <a:lvl7pPr marL="914400" algn="l" rtl="0" fontAlgn="base">
        <a:spcBef>
          <a:spcPct val="0"/>
        </a:spcBef>
        <a:spcAft>
          <a:spcPct val="0"/>
        </a:spcAft>
        <a:defRPr sz="3000" b="1">
          <a:solidFill>
            <a:schemeClr val="bg1"/>
          </a:solidFill>
          <a:latin typeface="Arial" pitchFamily="34" charset="0"/>
          <a:cs typeface="Arial" pitchFamily="34" charset="0"/>
        </a:defRPr>
      </a:lvl7pPr>
      <a:lvl8pPr marL="1371600" algn="l" rtl="0" fontAlgn="base">
        <a:spcBef>
          <a:spcPct val="0"/>
        </a:spcBef>
        <a:spcAft>
          <a:spcPct val="0"/>
        </a:spcAft>
        <a:defRPr sz="3000" b="1">
          <a:solidFill>
            <a:schemeClr val="bg1"/>
          </a:solidFill>
          <a:latin typeface="Arial" pitchFamily="34" charset="0"/>
          <a:cs typeface="Arial" pitchFamily="34" charset="0"/>
        </a:defRPr>
      </a:lvl8pPr>
      <a:lvl9pPr marL="1828800" algn="l" rtl="0" fontAlgn="base">
        <a:spcBef>
          <a:spcPct val="0"/>
        </a:spcBef>
        <a:spcAft>
          <a:spcPct val="0"/>
        </a:spcAft>
        <a:defRPr sz="3000" b="1">
          <a:solidFill>
            <a:schemeClr val="bg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rgbClr val="4D4D4D"/>
          </a:solidFill>
          <a:latin typeface="+mn-lt"/>
          <a:ea typeface="+mn-ea"/>
          <a:cs typeface="+mn-cs"/>
        </a:defRPr>
      </a:lvl1pPr>
      <a:lvl2pPr marL="742950" indent="-285750" algn="l" rtl="0" eaLnBrk="0" fontAlgn="base" hangingPunct="0">
        <a:spcBef>
          <a:spcPct val="20000"/>
        </a:spcBef>
        <a:spcAft>
          <a:spcPct val="0"/>
        </a:spcAft>
        <a:buChar char="–"/>
        <a:defRPr sz="2800">
          <a:solidFill>
            <a:srgbClr val="4D4D4D"/>
          </a:solidFill>
          <a:latin typeface="+mn-lt"/>
          <a:cs typeface="+mn-cs"/>
        </a:defRPr>
      </a:lvl2pPr>
      <a:lvl3pPr marL="1143000" indent="-228600" algn="l" rtl="0" eaLnBrk="0" fontAlgn="base" hangingPunct="0">
        <a:spcBef>
          <a:spcPct val="20000"/>
        </a:spcBef>
        <a:spcAft>
          <a:spcPct val="0"/>
        </a:spcAft>
        <a:buChar char="•"/>
        <a:defRPr sz="2400">
          <a:solidFill>
            <a:srgbClr val="4D4D4D"/>
          </a:solidFill>
          <a:latin typeface="+mn-lt"/>
          <a:cs typeface="+mn-cs"/>
        </a:defRPr>
      </a:lvl3pPr>
      <a:lvl4pPr marL="1600200" indent="-228600" algn="l" rtl="0" eaLnBrk="0" fontAlgn="base" hangingPunct="0">
        <a:spcBef>
          <a:spcPct val="20000"/>
        </a:spcBef>
        <a:spcAft>
          <a:spcPct val="0"/>
        </a:spcAft>
        <a:buChar char="–"/>
        <a:defRPr sz="2000">
          <a:solidFill>
            <a:srgbClr val="4D4D4D"/>
          </a:solidFill>
          <a:latin typeface="+mn-lt"/>
          <a:cs typeface="+mn-cs"/>
        </a:defRPr>
      </a:lvl4pPr>
      <a:lvl5pPr marL="2057400" indent="-228600" algn="l" rtl="0" eaLnBrk="0" fontAlgn="base" hangingPunct="0">
        <a:spcBef>
          <a:spcPct val="20000"/>
        </a:spcBef>
        <a:spcAft>
          <a:spcPct val="0"/>
        </a:spcAft>
        <a:buChar char="»"/>
        <a:defRPr sz="2000">
          <a:solidFill>
            <a:srgbClr val="4D4D4D"/>
          </a:solidFill>
          <a:latin typeface="+mn-lt"/>
          <a:cs typeface="+mn-cs"/>
        </a:defRPr>
      </a:lvl5pPr>
      <a:lvl6pPr marL="2514600" indent="-228600" algn="l" rtl="0" fontAlgn="base">
        <a:spcBef>
          <a:spcPct val="20000"/>
        </a:spcBef>
        <a:spcAft>
          <a:spcPct val="0"/>
        </a:spcAft>
        <a:buChar char="»"/>
        <a:defRPr sz="2000">
          <a:solidFill>
            <a:srgbClr val="4D4D4D"/>
          </a:solidFill>
          <a:latin typeface="+mn-lt"/>
          <a:cs typeface="+mn-cs"/>
        </a:defRPr>
      </a:lvl6pPr>
      <a:lvl7pPr marL="2971800" indent="-228600" algn="l" rtl="0" fontAlgn="base">
        <a:spcBef>
          <a:spcPct val="20000"/>
        </a:spcBef>
        <a:spcAft>
          <a:spcPct val="0"/>
        </a:spcAft>
        <a:buChar char="»"/>
        <a:defRPr sz="2000">
          <a:solidFill>
            <a:srgbClr val="4D4D4D"/>
          </a:solidFill>
          <a:latin typeface="+mn-lt"/>
          <a:cs typeface="+mn-cs"/>
        </a:defRPr>
      </a:lvl7pPr>
      <a:lvl8pPr marL="3429000" indent="-228600" algn="l" rtl="0" fontAlgn="base">
        <a:spcBef>
          <a:spcPct val="20000"/>
        </a:spcBef>
        <a:spcAft>
          <a:spcPct val="0"/>
        </a:spcAft>
        <a:buChar char="»"/>
        <a:defRPr sz="2000">
          <a:solidFill>
            <a:srgbClr val="4D4D4D"/>
          </a:solidFill>
          <a:latin typeface="+mn-lt"/>
          <a:cs typeface="+mn-cs"/>
        </a:defRPr>
      </a:lvl8pPr>
      <a:lvl9pPr marL="3886200" indent="-228600" algn="l" rtl="0" fontAlgn="base">
        <a:spcBef>
          <a:spcPct val="20000"/>
        </a:spcBef>
        <a:spcAft>
          <a:spcPct val="0"/>
        </a:spcAft>
        <a:buChar char="»"/>
        <a:defRPr sz="2000">
          <a:solidFill>
            <a:srgbClr val="4D4D4D"/>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ext_white_art"/>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31800" y="150814"/>
            <a:ext cx="8229600" cy="611187"/>
          </a:xfrm>
          <a:prstGeom prst="rect">
            <a:avLst/>
          </a:prstGeom>
          <a:noFill/>
          <a:ln w="9525">
            <a:noFill/>
            <a:miter lim="800000"/>
            <a:headEnd/>
            <a:tailEnd/>
          </a:ln>
        </p:spPr>
        <p:txBody>
          <a:bodyPr vert="horz" wrap="none" lIns="0" tIns="45720" rIns="91440" bIns="45720" numCol="1" anchor="t"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28625" y="1828801"/>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245" name="Rectangle 5"/>
          <p:cNvSpPr>
            <a:spLocks noGrp="1" noChangeArrowheads="1"/>
          </p:cNvSpPr>
          <p:nvPr>
            <p:ph type="ftr" sz="quarter" idx="3"/>
          </p:nvPr>
        </p:nvSpPr>
        <p:spPr bwMode="auto">
          <a:xfrm>
            <a:off x="428626" y="6270625"/>
            <a:ext cx="3609975" cy="47625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900">
                <a:solidFill>
                  <a:srgbClr val="4D4D4D"/>
                </a:solidFill>
              </a:defRPr>
            </a:lvl1pPr>
          </a:lstStyle>
          <a:p>
            <a:pPr>
              <a:defRPr/>
            </a:pPr>
            <a:endParaRPr lang="en-US" dirty="0"/>
          </a:p>
        </p:txBody>
      </p:sp>
      <p:sp>
        <p:nvSpPr>
          <p:cNvPr id="266246" name="Rectangle 6"/>
          <p:cNvSpPr>
            <a:spLocks noGrp="1" noChangeArrowheads="1"/>
          </p:cNvSpPr>
          <p:nvPr>
            <p:ph type="sldNum" sz="quarter" idx="4"/>
          </p:nvPr>
        </p:nvSpPr>
        <p:spPr bwMode="auto">
          <a:xfrm>
            <a:off x="4195764" y="6270625"/>
            <a:ext cx="752475" cy="47625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ctr">
              <a:defRPr sz="1400">
                <a:solidFill>
                  <a:srgbClr val="4D4D4D"/>
                </a:solidFill>
              </a:defRPr>
            </a:lvl1pPr>
          </a:lstStyle>
          <a:p>
            <a:pPr>
              <a:defRPr/>
            </a:pPr>
            <a:fld id="{4FCCED50-93F0-4510-8528-EDABEDB0019E}" type="slidenum">
              <a:rPr lang="en-US"/>
              <a:pPr>
                <a:defRPr/>
              </a:pPr>
              <a:t>‹#›</a:t>
            </a:fld>
            <a:endParaRPr lang="en-US" dirty="0"/>
          </a:p>
        </p:txBody>
      </p:sp>
    </p:spTree>
    <p:extLst>
      <p:ext uri="{BB962C8B-B14F-4D97-AF65-F5344CB8AC3E}">
        <p14:creationId xmlns:p14="http://schemas.microsoft.com/office/powerpoint/2010/main" val="1205022403"/>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Lst>
  <p:transition/>
  <p:hf sldNum="0" hdr="0" ftr="0" dt="0"/>
  <p:txStyles>
    <p:titleStyle>
      <a:lvl1pPr algn="l" rtl="0" eaLnBrk="0" fontAlgn="base" hangingPunct="0">
        <a:spcBef>
          <a:spcPct val="0"/>
        </a:spcBef>
        <a:spcAft>
          <a:spcPct val="0"/>
        </a:spcAft>
        <a:defRPr sz="3000" b="1">
          <a:solidFill>
            <a:schemeClr val="bg1"/>
          </a:solidFill>
          <a:latin typeface="+mj-lt"/>
          <a:ea typeface="+mj-ea"/>
          <a:cs typeface="+mj-cs"/>
        </a:defRPr>
      </a:lvl1pPr>
      <a:lvl2pPr algn="l" rtl="0" eaLnBrk="0" fontAlgn="base" hangingPunct="0">
        <a:spcBef>
          <a:spcPct val="0"/>
        </a:spcBef>
        <a:spcAft>
          <a:spcPct val="0"/>
        </a:spcAft>
        <a:defRPr sz="3000" b="1">
          <a:solidFill>
            <a:schemeClr val="bg1"/>
          </a:solidFill>
          <a:latin typeface="Arial" charset="0"/>
          <a:cs typeface="Arial" charset="0"/>
        </a:defRPr>
      </a:lvl2pPr>
      <a:lvl3pPr algn="l" rtl="0" eaLnBrk="0" fontAlgn="base" hangingPunct="0">
        <a:spcBef>
          <a:spcPct val="0"/>
        </a:spcBef>
        <a:spcAft>
          <a:spcPct val="0"/>
        </a:spcAft>
        <a:defRPr sz="3000" b="1">
          <a:solidFill>
            <a:schemeClr val="bg1"/>
          </a:solidFill>
          <a:latin typeface="Arial" charset="0"/>
          <a:cs typeface="Arial" charset="0"/>
        </a:defRPr>
      </a:lvl3pPr>
      <a:lvl4pPr algn="l" rtl="0" eaLnBrk="0" fontAlgn="base" hangingPunct="0">
        <a:spcBef>
          <a:spcPct val="0"/>
        </a:spcBef>
        <a:spcAft>
          <a:spcPct val="0"/>
        </a:spcAft>
        <a:defRPr sz="3000" b="1">
          <a:solidFill>
            <a:schemeClr val="bg1"/>
          </a:solidFill>
          <a:latin typeface="Arial" charset="0"/>
          <a:cs typeface="Arial" charset="0"/>
        </a:defRPr>
      </a:lvl4pPr>
      <a:lvl5pPr algn="l" rtl="0" eaLnBrk="0" fontAlgn="base" hangingPunct="0">
        <a:spcBef>
          <a:spcPct val="0"/>
        </a:spcBef>
        <a:spcAft>
          <a:spcPct val="0"/>
        </a:spcAft>
        <a:defRPr sz="3000" b="1">
          <a:solidFill>
            <a:schemeClr val="bg1"/>
          </a:solidFill>
          <a:latin typeface="Arial" charset="0"/>
          <a:cs typeface="Arial" charset="0"/>
        </a:defRPr>
      </a:lvl5pPr>
      <a:lvl6pPr marL="457200" algn="l" rtl="0" fontAlgn="base">
        <a:spcBef>
          <a:spcPct val="0"/>
        </a:spcBef>
        <a:spcAft>
          <a:spcPct val="0"/>
        </a:spcAft>
        <a:defRPr sz="3000" b="1">
          <a:solidFill>
            <a:schemeClr val="bg1"/>
          </a:solidFill>
          <a:latin typeface="Arial" charset="0"/>
          <a:cs typeface="Arial" charset="0"/>
        </a:defRPr>
      </a:lvl6pPr>
      <a:lvl7pPr marL="914400" algn="l" rtl="0" fontAlgn="base">
        <a:spcBef>
          <a:spcPct val="0"/>
        </a:spcBef>
        <a:spcAft>
          <a:spcPct val="0"/>
        </a:spcAft>
        <a:defRPr sz="3000" b="1">
          <a:solidFill>
            <a:schemeClr val="bg1"/>
          </a:solidFill>
          <a:latin typeface="Arial" charset="0"/>
          <a:cs typeface="Arial" charset="0"/>
        </a:defRPr>
      </a:lvl7pPr>
      <a:lvl8pPr marL="1371600" algn="l" rtl="0" fontAlgn="base">
        <a:spcBef>
          <a:spcPct val="0"/>
        </a:spcBef>
        <a:spcAft>
          <a:spcPct val="0"/>
        </a:spcAft>
        <a:defRPr sz="3000" b="1">
          <a:solidFill>
            <a:schemeClr val="bg1"/>
          </a:solidFill>
          <a:latin typeface="Arial" charset="0"/>
          <a:cs typeface="Arial" charset="0"/>
        </a:defRPr>
      </a:lvl8pPr>
      <a:lvl9pPr marL="1828800" algn="l" rtl="0" fontAlgn="base">
        <a:spcBef>
          <a:spcPct val="0"/>
        </a:spcBef>
        <a:spcAft>
          <a:spcPct val="0"/>
        </a:spcAft>
        <a:defRPr sz="3000" b="1">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4D4D4D"/>
          </a:solidFill>
          <a:latin typeface="+mn-lt"/>
          <a:ea typeface="+mn-ea"/>
          <a:cs typeface="+mn-cs"/>
        </a:defRPr>
      </a:lvl1pPr>
      <a:lvl2pPr marL="742950" indent="-285750" algn="l" rtl="0" eaLnBrk="0" fontAlgn="base" hangingPunct="0">
        <a:spcBef>
          <a:spcPct val="20000"/>
        </a:spcBef>
        <a:spcAft>
          <a:spcPct val="0"/>
        </a:spcAft>
        <a:buChar char="–"/>
        <a:defRPr sz="2800">
          <a:solidFill>
            <a:srgbClr val="4D4D4D"/>
          </a:solidFill>
          <a:latin typeface="+mn-lt"/>
          <a:cs typeface="+mn-cs"/>
        </a:defRPr>
      </a:lvl2pPr>
      <a:lvl3pPr marL="1143000" indent="-228600" algn="l" rtl="0" eaLnBrk="0" fontAlgn="base" hangingPunct="0">
        <a:spcBef>
          <a:spcPct val="20000"/>
        </a:spcBef>
        <a:spcAft>
          <a:spcPct val="0"/>
        </a:spcAft>
        <a:buChar char="•"/>
        <a:defRPr sz="2400">
          <a:solidFill>
            <a:srgbClr val="4D4D4D"/>
          </a:solidFill>
          <a:latin typeface="+mn-lt"/>
          <a:cs typeface="+mn-cs"/>
        </a:defRPr>
      </a:lvl3pPr>
      <a:lvl4pPr marL="1600200" indent="-228600" algn="l" rtl="0" eaLnBrk="0" fontAlgn="base" hangingPunct="0">
        <a:spcBef>
          <a:spcPct val="20000"/>
        </a:spcBef>
        <a:spcAft>
          <a:spcPct val="0"/>
        </a:spcAft>
        <a:buChar char="–"/>
        <a:defRPr sz="2000">
          <a:solidFill>
            <a:srgbClr val="4D4D4D"/>
          </a:solidFill>
          <a:latin typeface="+mn-lt"/>
          <a:cs typeface="+mn-cs"/>
        </a:defRPr>
      </a:lvl4pPr>
      <a:lvl5pPr marL="2057400" indent="-228600" algn="l" rtl="0" eaLnBrk="0" fontAlgn="base" hangingPunct="0">
        <a:spcBef>
          <a:spcPct val="20000"/>
        </a:spcBef>
        <a:spcAft>
          <a:spcPct val="0"/>
        </a:spcAft>
        <a:buChar char="»"/>
        <a:defRPr sz="2000">
          <a:solidFill>
            <a:srgbClr val="4D4D4D"/>
          </a:solidFill>
          <a:latin typeface="+mn-lt"/>
          <a:cs typeface="+mn-cs"/>
        </a:defRPr>
      </a:lvl5pPr>
      <a:lvl6pPr marL="2514600" indent="-228600" algn="l" rtl="0" fontAlgn="base">
        <a:spcBef>
          <a:spcPct val="20000"/>
        </a:spcBef>
        <a:spcAft>
          <a:spcPct val="0"/>
        </a:spcAft>
        <a:buChar char="»"/>
        <a:defRPr sz="2000">
          <a:solidFill>
            <a:srgbClr val="4D4D4D"/>
          </a:solidFill>
          <a:latin typeface="+mn-lt"/>
          <a:cs typeface="+mn-cs"/>
        </a:defRPr>
      </a:lvl6pPr>
      <a:lvl7pPr marL="2971800" indent="-228600" algn="l" rtl="0" fontAlgn="base">
        <a:spcBef>
          <a:spcPct val="20000"/>
        </a:spcBef>
        <a:spcAft>
          <a:spcPct val="0"/>
        </a:spcAft>
        <a:buChar char="»"/>
        <a:defRPr sz="2000">
          <a:solidFill>
            <a:srgbClr val="4D4D4D"/>
          </a:solidFill>
          <a:latin typeface="+mn-lt"/>
          <a:cs typeface="+mn-cs"/>
        </a:defRPr>
      </a:lvl7pPr>
      <a:lvl8pPr marL="3429000" indent="-228600" algn="l" rtl="0" fontAlgn="base">
        <a:spcBef>
          <a:spcPct val="20000"/>
        </a:spcBef>
        <a:spcAft>
          <a:spcPct val="0"/>
        </a:spcAft>
        <a:buChar char="»"/>
        <a:defRPr sz="2000">
          <a:solidFill>
            <a:srgbClr val="4D4D4D"/>
          </a:solidFill>
          <a:latin typeface="+mn-lt"/>
          <a:cs typeface="+mn-cs"/>
        </a:defRPr>
      </a:lvl8pPr>
      <a:lvl9pPr marL="3886200" indent="-228600" algn="l" rtl="0" fontAlgn="base">
        <a:spcBef>
          <a:spcPct val="20000"/>
        </a:spcBef>
        <a:spcAft>
          <a:spcPct val="0"/>
        </a:spcAft>
        <a:buChar char="»"/>
        <a:defRPr sz="2000">
          <a:solidFill>
            <a:srgbClr val="4D4D4D"/>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hyperlink" Target="http://www.annals.org/content/152/12/804.abstrac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6.pn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2" Type="http://schemas.openxmlformats.org/officeDocument/2006/relationships/hyperlink" Target="http://www.ohsu.edu/diversity"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knight@ohsu.ed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hyperlink" Target="http://www.ohsu.edu/CURE-Program"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ohsu.edu/DIVERSIT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ohsu.edu/equity-research"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hyperlink" Target="mailto:cdi@ohsu.ed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ohsu.edu/diversity"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1295400" y="4267200"/>
            <a:ext cx="6858000" cy="2286000"/>
          </a:xfrm>
        </p:spPr>
        <p:txBody>
          <a:bodyPr/>
          <a:lstStyle/>
          <a:p>
            <a:pPr marL="285750" indent="-285750" algn="ctr" eaLnBrk="1" hangingPunct="1">
              <a:spcAft>
                <a:spcPts val="1800"/>
              </a:spcAft>
              <a:tabLst>
                <a:tab pos="3086100" algn="ctr"/>
              </a:tabLst>
            </a:pPr>
            <a:r>
              <a:rPr lang="en-US" sz="3600" dirty="0" smtClean="0">
                <a:latin typeface="Calibri" pitchFamily="34" charset="0"/>
              </a:rPr>
              <a:t>Opportunities &amp; Partnership for </a:t>
            </a:r>
          </a:p>
          <a:p>
            <a:pPr marL="285750" indent="-285750" algn="ctr" eaLnBrk="1" hangingPunct="1">
              <a:spcAft>
                <a:spcPts val="1800"/>
              </a:spcAft>
              <a:tabLst>
                <a:tab pos="3086100" algn="ctr"/>
              </a:tabLst>
            </a:pPr>
            <a:r>
              <a:rPr lang="en-US" sz="3600" dirty="0" smtClean="0">
                <a:latin typeface="Calibri" pitchFamily="34" charset="0"/>
              </a:rPr>
              <a:t>Native Americans with OHSU</a:t>
            </a:r>
          </a:p>
          <a:p>
            <a:pPr marL="285750" indent="-285750" algn="ctr" eaLnBrk="1" hangingPunct="1">
              <a:spcAft>
                <a:spcPts val="1800"/>
              </a:spcAft>
              <a:tabLst>
                <a:tab pos="3086100" algn="ctr"/>
              </a:tabLst>
            </a:pPr>
            <a:r>
              <a:rPr lang="en-US" sz="2400" dirty="0" smtClean="0">
                <a:latin typeface="Calibri" pitchFamily="34" charset="0"/>
              </a:rPr>
              <a:t>Northwest Portland Area Indian Health Board</a:t>
            </a:r>
          </a:p>
          <a:p>
            <a:pPr marL="285750" indent="-285750" algn="ctr" eaLnBrk="1" hangingPunct="1">
              <a:spcAft>
                <a:spcPts val="1800"/>
              </a:spcAft>
              <a:tabLst>
                <a:tab pos="3086100" algn="ctr"/>
              </a:tabLst>
            </a:pPr>
            <a:r>
              <a:rPr lang="en-US" sz="2400" dirty="0" smtClean="0">
                <a:latin typeface="Calibri" pitchFamily="34" charset="0"/>
              </a:rPr>
              <a:t>Quarterly Board Meeting -- October 2013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a:rPr>
              <a:t>Research</a:t>
            </a:r>
            <a:endParaRPr lang="en-US" dirty="0">
              <a:latin typeface="Myriad Pro Light"/>
            </a:endParaRPr>
          </a:p>
        </p:txBody>
      </p:sp>
      <p:sp>
        <p:nvSpPr>
          <p:cNvPr id="3" name="Content Placeholder 2"/>
          <p:cNvSpPr>
            <a:spLocks noGrp="1"/>
          </p:cNvSpPr>
          <p:nvPr>
            <p:ph idx="1"/>
          </p:nvPr>
        </p:nvSpPr>
        <p:spPr>
          <a:xfrm>
            <a:off x="428625" y="1828801"/>
            <a:ext cx="8229600" cy="3809999"/>
          </a:xfrm>
        </p:spPr>
        <p:txBody>
          <a:bodyPr/>
          <a:lstStyle/>
          <a:p>
            <a:r>
              <a:rPr lang="en-US" sz="2400" dirty="0" smtClean="0">
                <a:latin typeface="Calibri" panose="020F0502020204030204" pitchFamily="34" charset="0"/>
              </a:rPr>
              <a:t>OHSU research faculty excellence has resulted in substantial federal and private funding in Oregon.</a:t>
            </a:r>
          </a:p>
          <a:p>
            <a:r>
              <a:rPr lang="en-US" sz="2400" dirty="0" smtClean="0">
                <a:latin typeface="Calibri" panose="020F0502020204030204" pitchFamily="34" charset="0"/>
              </a:rPr>
              <a:t>Highly successful external funding brings almost a third of a billion dollars into the state.</a:t>
            </a:r>
          </a:p>
          <a:p>
            <a:r>
              <a:rPr lang="en-US" sz="2400" dirty="0" smtClean="0">
                <a:latin typeface="Calibri" panose="020F0502020204030204" pitchFamily="34" charset="0"/>
              </a:rPr>
              <a:t>OHSU research strengths coincide with National Institute of Health priorities (making future success more likely)</a:t>
            </a:r>
          </a:p>
          <a:p>
            <a:r>
              <a:rPr lang="en-US" sz="2400" dirty="0" smtClean="0">
                <a:latin typeface="Calibri" panose="020F0502020204030204" pitchFamily="34" charset="0"/>
              </a:rPr>
              <a:t>Major transformational gift creating the Knight Cancer Institute further fuels research opportunity.</a:t>
            </a:r>
          </a:p>
        </p:txBody>
      </p:sp>
    </p:spTree>
    <p:extLst>
      <p:ext uri="{BB962C8B-B14F-4D97-AF65-F5344CB8AC3E}">
        <p14:creationId xmlns:p14="http://schemas.microsoft.com/office/powerpoint/2010/main" val="371443625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a:rPr>
              <a:t>Research and Indian Country</a:t>
            </a:r>
            <a:endParaRPr lang="en-US" dirty="0">
              <a:latin typeface="Myriad Pro Light"/>
            </a:endParaRPr>
          </a:p>
        </p:txBody>
      </p:sp>
      <p:sp>
        <p:nvSpPr>
          <p:cNvPr id="3" name="Content Placeholder 2"/>
          <p:cNvSpPr>
            <a:spLocks noGrp="1"/>
          </p:cNvSpPr>
          <p:nvPr>
            <p:ph idx="1"/>
          </p:nvPr>
        </p:nvSpPr>
        <p:spPr>
          <a:xfrm>
            <a:off x="76200" y="1752600"/>
            <a:ext cx="8839200" cy="5029200"/>
          </a:xfrm>
        </p:spPr>
        <p:txBody>
          <a:bodyPr/>
          <a:lstStyle/>
          <a:p>
            <a:r>
              <a:rPr lang="en-US" sz="1500" dirty="0" smtClean="0">
                <a:latin typeface="Calibri" panose="020F0502020204030204" pitchFamily="34" charset="0"/>
              </a:rPr>
              <a:t>Research </a:t>
            </a:r>
            <a:r>
              <a:rPr lang="en-US" sz="1500" dirty="0">
                <a:latin typeface="Calibri" panose="020F0502020204030204" pitchFamily="34" charset="0"/>
              </a:rPr>
              <a:t>conducted by William “Billy” Martin PhD, and Deanna </a:t>
            </a:r>
            <a:r>
              <a:rPr lang="en-US" sz="1500" dirty="0" err="1">
                <a:latin typeface="Calibri" panose="020F0502020204030204" pitchFamily="34" charset="0"/>
              </a:rPr>
              <a:t>Meinke</a:t>
            </a:r>
            <a:r>
              <a:rPr lang="en-US" sz="1500" dirty="0">
                <a:latin typeface="Calibri" panose="020F0502020204030204" pitchFamily="34" charset="0"/>
              </a:rPr>
              <a:t> PhD, served as a catalyst to develop the </a:t>
            </a:r>
            <a:r>
              <a:rPr lang="en-US" sz="1500" b="1" dirty="0">
                <a:latin typeface="Calibri" panose="020F0502020204030204" pitchFamily="34" charset="0"/>
              </a:rPr>
              <a:t>Dangerous Decibels program</a:t>
            </a:r>
            <a:r>
              <a:rPr lang="en-US" sz="1500" dirty="0">
                <a:latin typeface="Calibri" panose="020F0502020204030204" pitchFamily="34" charset="0"/>
              </a:rPr>
              <a:t>.  Its mission is to significantly reduce the prevalence of noise-induced hearing loss and tinnitus (ringing in the ear) through exhibits, education, and research.  This program has done outreach, education, and awareness on and off the reservations in Oregon which has been quite popular with the native community. </a:t>
            </a:r>
          </a:p>
          <a:p>
            <a:r>
              <a:rPr lang="en-US" sz="1500" dirty="0" smtClean="0">
                <a:latin typeface="Calibri" panose="020F0502020204030204" pitchFamily="34" charset="0"/>
              </a:rPr>
              <a:t>Antonio </a:t>
            </a:r>
            <a:r>
              <a:rPr lang="en-US" sz="1500" dirty="0">
                <a:latin typeface="Calibri" panose="020F0502020204030204" pitchFamily="34" charset="0"/>
              </a:rPr>
              <a:t>Baptista, Ph.D., professor and chairman of environmental and </a:t>
            </a:r>
            <a:r>
              <a:rPr lang="en-US" sz="1500" dirty="0" err="1">
                <a:latin typeface="Calibri" panose="020F0502020204030204" pitchFamily="34" charset="0"/>
              </a:rPr>
              <a:t>biomolecular</a:t>
            </a:r>
            <a:r>
              <a:rPr lang="en-US" sz="1500" dirty="0">
                <a:latin typeface="Calibri" panose="020F0502020204030204" pitchFamily="34" charset="0"/>
              </a:rPr>
              <a:t> </a:t>
            </a:r>
            <a:r>
              <a:rPr lang="en-US" sz="1500" dirty="0" smtClean="0">
                <a:latin typeface="Calibri" panose="020F0502020204030204" pitchFamily="34" charset="0"/>
              </a:rPr>
              <a:t>systems, leads </a:t>
            </a:r>
            <a:r>
              <a:rPr lang="en-US" sz="1500" dirty="0">
                <a:latin typeface="Calibri" panose="020F0502020204030204" pitchFamily="34" charset="0"/>
              </a:rPr>
              <a:t>the Science and Technology Center (STC) for </a:t>
            </a:r>
            <a:r>
              <a:rPr lang="en-US" sz="1500" b="1" dirty="0">
                <a:latin typeface="Calibri" panose="020F0502020204030204" pitchFamily="34" charset="0"/>
              </a:rPr>
              <a:t>Coastal Margin Observation and Prediction (CMOP) </a:t>
            </a:r>
            <a:r>
              <a:rPr lang="en-US" sz="1500" dirty="0">
                <a:latin typeface="Calibri" panose="020F0502020204030204" pitchFamily="34" charset="0"/>
              </a:rPr>
              <a:t>which will use advance science and technologies to help society meet important challenges, for example, climate change and its impacts on coastal margins, which is important to Native communities and interests. Education geared toward Natives, minorities, and females is a major focus of CMOP. Key tribal partnerships have formed with CMOP, OHSU, tribes and tribal organizations in science, technology, engineering, and environmental health.  OHSU was host of a national STC gathering of all programs for three days which one of the highlights was a presentation by tribal presenters regarding Indigenous knowledge and science. </a:t>
            </a:r>
          </a:p>
          <a:p>
            <a:r>
              <a:rPr lang="en-US" sz="1500" dirty="0" smtClean="0">
                <a:latin typeface="Calibri" panose="020F0502020204030204" pitchFamily="34" charset="0"/>
              </a:rPr>
              <a:t>Research </a:t>
            </a:r>
            <a:r>
              <a:rPr lang="en-US" sz="1500" dirty="0">
                <a:latin typeface="Calibri" panose="020F0502020204030204" pitchFamily="34" charset="0"/>
              </a:rPr>
              <a:t>conducted by David Gonzales Ph.D. (Ute) and his team have been </a:t>
            </a:r>
            <a:r>
              <a:rPr lang="en-US" sz="1500" b="1" dirty="0">
                <a:latin typeface="Calibri" panose="020F0502020204030204" pitchFamily="34" charset="0"/>
              </a:rPr>
              <a:t>researching pharmacologic and behavioral interventions for nicotine dependence treatment </a:t>
            </a:r>
            <a:r>
              <a:rPr lang="en-US" sz="1500" dirty="0">
                <a:latin typeface="Calibri" panose="020F0502020204030204" pitchFamily="34" charset="0"/>
              </a:rPr>
              <a:t>and providing treatment to smokers for decades. He provides smoking cessation consultation for patients at OHSU hospital as well as to national, state, and local tobacco control programs which includes Indian country in addition to conducting professional education programs for health care, mental health and pharmacy professionals.</a:t>
            </a:r>
          </a:p>
          <a:p>
            <a:pPr marL="0" indent="0">
              <a:buNone/>
            </a:pPr>
            <a:endParaRPr lang="en-US" sz="1500" dirty="0">
              <a:latin typeface="Calibri" panose="020F0502020204030204" pitchFamily="34" charset="0"/>
            </a:endParaRPr>
          </a:p>
          <a:p>
            <a:pPr marL="0" indent="0">
              <a:buNone/>
            </a:pPr>
            <a:endParaRPr lang="en-US" sz="1400" dirty="0" smtClean="0">
              <a:latin typeface="Calibri" panose="020F0502020204030204" pitchFamily="34" charset="0"/>
            </a:endParaRPr>
          </a:p>
        </p:txBody>
      </p:sp>
    </p:spTree>
    <p:extLst>
      <p:ext uri="{BB962C8B-B14F-4D97-AF65-F5344CB8AC3E}">
        <p14:creationId xmlns:p14="http://schemas.microsoft.com/office/powerpoint/2010/main" val="297370466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7013"/>
            <a:ext cx="8229600" cy="611187"/>
          </a:xfrm>
        </p:spPr>
        <p:txBody>
          <a:bodyPr/>
          <a:lstStyle/>
          <a:p>
            <a:pPr>
              <a:defRPr/>
            </a:pPr>
            <a:r>
              <a:rPr lang="en-US" dirty="0" smtClean="0">
                <a:latin typeface="Myriad Pro Light"/>
                <a:cs typeface="Times New Roman"/>
              </a:rPr>
              <a:t>Community Outreach</a:t>
            </a:r>
            <a:endParaRPr lang="en-US" dirty="0">
              <a:latin typeface="Myriad Pro Light"/>
              <a:cs typeface="Times New Roman"/>
            </a:endParaRPr>
          </a:p>
        </p:txBody>
      </p:sp>
      <p:sp>
        <p:nvSpPr>
          <p:cNvPr id="3" name="Content Placeholder 2"/>
          <p:cNvSpPr>
            <a:spLocks noGrp="1"/>
          </p:cNvSpPr>
          <p:nvPr>
            <p:ph idx="1"/>
          </p:nvPr>
        </p:nvSpPr>
        <p:spPr/>
        <p:txBody>
          <a:bodyPr/>
          <a:lstStyle/>
          <a:p>
            <a:pPr>
              <a:defRPr/>
            </a:pPr>
            <a:endParaRPr lang="en-US" dirty="0" smtClean="0"/>
          </a:p>
          <a:p>
            <a:pPr>
              <a:defRPr/>
            </a:pPr>
            <a:endParaRPr lang="en-US" dirty="0"/>
          </a:p>
        </p:txBody>
      </p:sp>
      <p:pic>
        <p:nvPicPr>
          <p:cNvPr id="39940" name="Picture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00200" y="866775"/>
            <a:ext cx="5640388"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1"/>
          </p:nvPr>
        </p:nvSpPr>
        <p:spPr/>
        <p:txBody>
          <a:bodyPr/>
          <a:lstStyle/>
          <a:p>
            <a:pPr>
              <a:defRPr/>
            </a:pPr>
            <a:fld id="{94768DE9-D915-4A58-BD39-01A8CDC37D8D}" type="slidenum">
              <a:rPr lang="en-US" smtClean="0"/>
              <a:pPr>
                <a:defRPr/>
              </a:pPr>
              <a:t>12</a:t>
            </a:fld>
            <a:endParaRPr lang="en-US"/>
          </a:p>
        </p:txBody>
      </p:sp>
    </p:spTree>
    <p:extLst>
      <p:ext uri="{BB962C8B-B14F-4D97-AF65-F5344CB8AC3E}">
        <p14:creationId xmlns:p14="http://schemas.microsoft.com/office/powerpoint/2010/main" val="46517244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a:rPr>
              <a:t>Community Outreach</a:t>
            </a:r>
            <a:endParaRPr lang="en-US" dirty="0">
              <a:latin typeface="Myriad Pro Light"/>
            </a:endParaRPr>
          </a:p>
        </p:txBody>
      </p:sp>
      <p:sp>
        <p:nvSpPr>
          <p:cNvPr id="3" name="Content Placeholder 2"/>
          <p:cNvSpPr>
            <a:spLocks noGrp="1"/>
          </p:cNvSpPr>
          <p:nvPr>
            <p:ph idx="1"/>
          </p:nvPr>
        </p:nvSpPr>
        <p:spPr>
          <a:xfrm>
            <a:off x="428625" y="1828800"/>
            <a:ext cx="8229600" cy="4297363"/>
          </a:xfrm>
        </p:spPr>
        <p:txBody>
          <a:bodyPr/>
          <a:lstStyle/>
          <a:p>
            <a:r>
              <a:rPr lang="en-US" sz="1600" dirty="0" smtClean="0">
                <a:latin typeface="Calibri" panose="020F0502020204030204" pitchFamily="34" charset="0"/>
              </a:rPr>
              <a:t>Through a network of partnerships, OHSU is enhancing community-based care, serving Oregon’s most vulnerable citizens, increasing access to healthcare education, and bringing groundbreaking health research to rural communities.</a:t>
            </a:r>
          </a:p>
          <a:p>
            <a:endParaRPr lang="en-US" sz="1600" dirty="0" smtClean="0">
              <a:latin typeface="Calibri" panose="020F0502020204030204" pitchFamily="34" charset="0"/>
            </a:endParaRPr>
          </a:p>
          <a:p>
            <a:r>
              <a:rPr lang="en-US" sz="1600" dirty="0" smtClean="0">
                <a:latin typeface="Calibri" panose="020F0502020204030204" pitchFamily="34" charset="0"/>
              </a:rPr>
              <a:t>With more than 200 community service program already in place, OHSU is improving the well-being of people across Oregon and throughout the region.</a:t>
            </a:r>
          </a:p>
          <a:p>
            <a:endParaRPr lang="en-US" sz="1600" dirty="0" smtClean="0">
              <a:latin typeface="Calibri" panose="020F0502020204030204" pitchFamily="34" charset="0"/>
            </a:endParaRPr>
          </a:p>
          <a:p>
            <a:r>
              <a:rPr lang="en-US" sz="1600" dirty="0" smtClean="0">
                <a:latin typeface="Calibri" panose="020F0502020204030204" pitchFamily="34" charset="0"/>
              </a:rPr>
              <a:t>OHSU Engages the Community in Many Ways:</a:t>
            </a:r>
          </a:p>
          <a:p>
            <a:pPr lvl="1">
              <a:buFont typeface="Wingdings" panose="05000000000000000000" pitchFamily="2" charset="2"/>
              <a:buChar char="v"/>
            </a:pPr>
            <a:r>
              <a:rPr lang="en-US" sz="1600" dirty="0" smtClean="0">
                <a:latin typeface="Calibri" panose="020F0502020204030204" pitchFamily="34" charset="0"/>
              </a:rPr>
              <a:t>Employee Giving and Voluntarism</a:t>
            </a:r>
          </a:p>
          <a:p>
            <a:pPr lvl="1">
              <a:buFont typeface="Wingdings" panose="05000000000000000000" pitchFamily="2" charset="2"/>
              <a:buChar char="v"/>
            </a:pPr>
            <a:r>
              <a:rPr lang="en-US" sz="1600" dirty="0" smtClean="0">
                <a:latin typeface="Calibri" panose="020F0502020204030204" pitchFamily="34" charset="0"/>
              </a:rPr>
              <a:t>Service Learning</a:t>
            </a:r>
          </a:p>
          <a:p>
            <a:pPr lvl="1">
              <a:buFont typeface="Wingdings" panose="05000000000000000000" pitchFamily="2" charset="2"/>
              <a:buChar char="v"/>
            </a:pPr>
            <a:r>
              <a:rPr lang="en-US" sz="1600" dirty="0" smtClean="0">
                <a:latin typeface="Calibri" panose="020F0502020204030204" pitchFamily="34" charset="0"/>
              </a:rPr>
              <a:t>Event Sponsorship</a:t>
            </a:r>
          </a:p>
          <a:p>
            <a:pPr lvl="1">
              <a:buFont typeface="Wingdings" panose="05000000000000000000" pitchFamily="2" charset="2"/>
              <a:buChar char="v"/>
            </a:pPr>
            <a:r>
              <a:rPr lang="en-US" sz="1600" dirty="0" smtClean="0">
                <a:latin typeface="Calibri" panose="020F0502020204030204" pitchFamily="34" charset="0"/>
              </a:rPr>
              <a:t>K-12 Outreach/Student Recruitment</a:t>
            </a:r>
          </a:p>
          <a:p>
            <a:pPr lvl="1">
              <a:buFont typeface="Wingdings" panose="05000000000000000000" pitchFamily="2" charset="2"/>
              <a:buChar char="v"/>
            </a:pPr>
            <a:r>
              <a:rPr lang="en-US" sz="1600" dirty="0" smtClean="0">
                <a:latin typeface="Calibri" panose="020F0502020204030204" pitchFamily="34" charset="0"/>
              </a:rPr>
              <a:t>Clinical Outreach</a:t>
            </a:r>
          </a:p>
          <a:p>
            <a:pPr lvl="1">
              <a:buFont typeface="Wingdings" panose="05000000000000000000" pitchFamily="2" charset="2"/>
              <a:buChar char="v"/>
            </a:pPr>
            <a:r>
              <a:rPr lang="en-US" sz="1600" dirty="0" smtClean="0">
                <a:latin typeface="Calibri" panose="020F0502020204030204" pitchFamily="34" charset="0"/>
              </a:rPr>
              <a:t>Care for the Underserved</a:t>
            </a:r>
          </a:p>
          <a:p>
            <a:pPr lvl="1">
              <a:buFont typeface="Wingdings" panose="05000000000000000000" pitchFamily="2" charset="2"/>
              <a:buChar char="v"/>
            </a:pPr>
            <a:r>
              <a:rPr lang="en-US" sz="1600" dirty="0" smtClean="0">
                <a:latin typeface="Calibri" panose="020F0502020204030204" pitchFamily="34" charset="0"/>
              </a:rPr>
              <a:t>Diversity</a:t>
            </a:r>
            <a:endParaRPr lang="en-US" sz="1600" dirty="0">
              <a:latin typeface="Calibri" panose="020F0502020204030204" pitchFamily="34" charset="0"/>
            </a:endParaRPr>
          </a:p>
        </p:txBody>
      </p:sp>
    </p:spTree>
    <p:extLst>
      <p:ext uri="{BB962C8B-B14F-4D97-AF65-F5344CB8AC3E}">
        <p14:creationId xmlns:p14="http://schemas.microsoft.com/office/powerpoint/2010/main" val="390842636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a:rPr>
              <a:t>Community Outreach &amp; Indian Country</a:t>
            </a:r>
            <a:endParaRPr lang="en-US" dirty="0">
              <a:latin typeface="Myriad Pro Light"/>
            </a:endParaRPr>
          </a:p>
        </p:txBody>
      </p:sp>
      <p:sp>
        <p:nvSpPr>
          <p:cNvPr id="3" name="Content Placeholder 2"/>
          <p:cNvSpPr>
            <a:spLocks noGrp="1"/>
          </p:cNvSpPr>
          <p:nvPr>
            <p:ph idx="1"/>
          </p:nvPr>
        </p:nvSpPr>
        <p:spPr>
          <a:xfrm>
            <a:off x="428625" y="1828801"/>
            <a:ext cx="8229600" cy="4724399"/>
          </a:xfrm>
        </p:spPr>
        <p:txBody>
          <a:bodyPr/>
          <a:lstStyle/>
          <a:p>
            <a:pPr lvl="0"/>
            <a:r>
              <a:rPr lang="en-US" sz="1800" dirty="0">
                <a:latin typeface="Calibri" panose="020F0502020204030204" pitchFamily="34" charset="0"/>
              </a:rPr>
              <a:t>OHSU Executive Leadership and key offices of the OHSU community came together with the nine federally recognized tribes of Oregon and key tribal organizational entities at OHSU for a one-day summit to discuss ways to coordinate, collaborate and to foster a working relationship in the areas of education, health care, research and communication to collectively strive to improve the quality of life for all Oregonians, including Native Americans.  In addition, an OHSU-Tribal exhibits fair was held to showcase activities that demonstrated efforts and hopeful coordination or collaboration. The summit was a first in the country between a major medical academic/research institution and tribal sovereign nations; a series of gatherings will take place in the next year.</a:t>
            </a:r>
          </a:p>
          <a:p>
            <a:pPr lvl="0"/>
            <a:r>
              <a:rPr lang="en-US" sz="1800" dirty="0">
                <a:latin typeface="Calibri" panose="020F0502020204030204" pitchFamily="34" charset="0"/>
              </a:rPr>
              <a:t>OHSU President Joe Robertson, Vice President for Strategic Outreach Mark O’Hollaren, Dean Mark Richardson and Associate Dean George Mejicano of the School of Medicine made visits to the Warm Springs Indian Reservation addressing tribal council, Warm Springs Health &amp; Wellness Clinic Medical Staff, Tribal Telco, tribal elders and tribal press on their swing trip underscoring partnership, collaboration, education, and community.</a:t>
            </a:r>
          </a:p>
          <a:p>
            <a:endParaRPr lang="en-US" sz="1600" dirty="0">
              <a:latin typeface="Calibri" panose="020F0502020204030204" pitchFamily="34" charset="0"/>
            </a:endParaRPr>
          </a:p>
        </p:txBody>
      </p:sp>
    </p:spTree>
    <p:extLst>
      <p:ext uri="{BB962C8B-B14F-4D97-AF65-F5344CB8AC3E}">
        <p14:creationId xmlns:p14="http://schemas.microsoft.com/office/powerpoint/2010/main" val="92972035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a:rPr>
              <a:t>Community Outreach &amp; Indian Country</a:t>
            </a:r>
            <a:endParaRPr lang="en-US" dirty="0">
              <a:latin typeface="Myriad Pro Light"/>
            </a:endParaRPr>
          </a:p>
        </p:txBody>
      </p:sp>
      <p:sp>
        <p:nvSpPr>
          <p:cNvPr id="3" name="Content Placeholder 2"/>
          <p:cNvSpPr>
            <a:spLocks noGrp="1"/>
          </p:cNvSpPr>
          <p:nvPr>
            <p:ph idx="1"/>
          </p:nvPr>
        </p:nvSpPr>
        <p:spPr>
          <a:xfrm>
            <a:off x="381000" y="1676400"/>
            <a:ext cx="7924800" cy="4953001"/>
          </a:xfrm>
        </p:spPr>
        <p:txBody>
          <a:bodyPr/>
          <a:lstStyle/>
          <a:p>
            <a:pPr lvl="0"/>
            <a:r>
              <a:rPr lang="en-US" sz="1700" dirty="0" smtClean="0">
                <a:latin typeface="Calibri" panose="020F0502020204030204" pitchFamily="34" charset="0"/>
              </a:rPr>
              <a:t>OHSU’s </a:t>
            </a:r>
            <a:r>
              <a:rPr lang="en-US" sz="1700" dirty="0">
                <a:latin typeface="Calibri" panose="020F0502020204030204" pitchFamily="34" charset="0"/>
              </a:rPr>
              <a:t>Center for Diversity &amp; Inclusion in coordination with the Native </a:t>
            </a:r>
            <a:r>
              <a:rPr lang="en-US" sz="1700" dirty="0" smtClean="0">
                <a:latin typeface="Calibri" panose="020F0502020204030204" pitchFamily="34" charset="0"/>
              </a:rPr>
              <a:t>Employee Resource Group sponsored </a:t>
            </a:r>
            <a:r>
              <a:rPr lang="en-US" sz="1700" dirty="0">
                <a:latin typeface="Calibri" panose="020F0502020204030204" pitchFamily="34" charset="0"/>
              </a:rPr>
              <a:t>the </a:t>
            </a:r>
            <a:r>
              <a:rPr lang="en-US" sz="1700" dirty="0" smtClean="0">
                <a:latin typeface="Calibri" panose="020F0502020204030204" pitchFamily="34" charset="0"/>
              </a:rPr>
              <a:t>October 2013 Native </a:t>
            </a:r>
            <a:r>
              <a:rPr lang="en-US" sz="1700" dirty="0">
                <a:latin typeface="Calibri" panose="020F0502020204030204" pitchFamily="34" charset="0"/>
              </a:rPr>
              <a:t>American Professionals &amp; Friends Night that brings together the OHSU community with the Native community to continue to support efforts to network, to foster partnerships, and to engage in hopes of future collaboration through connection.</a:t>
            </a:r>
          </a:p>
          <a:p>
            <a:pPr lvl="0"/>
            <a:r>
              <a:rPr lang="en-US" sz="1700" dirty="0">
                <a:latin typeface="Calibri" panose="020F0502020204030204" pitchFamily="34" charset="0"/>
              </a:rPr>
              <a:t>Provided </a:t>
            </a:r>
            <a:r>
              <a:rPr lang="en-US" sz="1700" dirty="0" smtClean="0">
                <a:latin typeface="Calibri" panose="020F0502020204030204" pitchFamily="34" charset="0"/>
              </a:rPr>
              <a:t>and continues to offer financial </a:t>
            </a:r>
            <a:r>
              <a:rPr lang="en-US" sz="1700" dirty="0">
                <a:latin typeface="Calibri" panose="020F0502020204030204" pitchFamily="34" charset="0"/>
              </a:rPr>
              <a:t>support for a number of events hosted by community and civic organizations, such as the Northwest Portland Area Indian Health Board Pow-Wow in the Square, Native American Youth &amp; Family Center Annual Gala, Native American Rehabilitation Association Spirit of Giving Conference, the Wisdom of the Elders Salmon Dinner &amp; Auction</a:t>
            </a:r>
            <a:r>
              <a:rPr lang="en-US" sz="1700" dirty="0" smtClean="0">
                <a:latin typeface="Calibri" panose="020F0502020204030204" pitchFamily="34" charset="0"/>
              </a:rPr>
              <a:t>.</a:t>
            </a:r>
          </a:p>
          <a:p>
            <a:pPr lvl="0"/>
            <a:r>
              <a:rPr lang="en-US" sz="1700" dirty="0">
                <a:latin typeface="Calibri" panose="020F0502020204030204" pitchFamily="34" charset="0"/>
              </a:rPr>
              <a:t>OHSU is engaging partners of the Oregon Indian Education Association, Oregon Post-Secondary Coalition on Indian Education, Portland Indian Leaders Roundtable and the Affiliated Tribes of Northwest Indians, among many others.</a:t>
            </a:r>
          </a:p>
          <a:p>
            <a:pPr lvl="0"/>
            <a:r>
              <a:rPr lang="en-US" sz="1700" dirty="0">
                <a:latin typeface="Calibri" panose="020F0502020204030204" pitchFamily="34" charset="0"/>
              </a:rPr>
              <a:t>Nationally, OHSU has formed partnerships with the Association of American Indian Physicians, National Indian Health Board, National Council on Urban Indian Health, National Congress of American Indians, American Indians in Science &amp; Engineering, the Society for Advancement of Chicanos and Native Americans in Sciences, National Indian Child Welfare Association and more.   </a:t>
            </a:r>
          </a:p>
          <a:p>
            <a:pPr lvl="0"/>
            <a:endParaRPr lang="en-US" sz="1700" dirty="0">
              <a:latin typeface="Calibri" panose="020F0502020204030204" pitchFamily="34" charset="0"/>
            </a:endParaRPr>
          </a:p>
          <a:p>
            <a:endParaRPr lang="en-US" sz="1600" dirty="0">
              <a:latin typeface="Calibri" panose="020F0502020204030204" pitchFamily="34" charset="0"/>
            </a:endParaRPr>
          </a:p>
        </p:txBody>
      </p:sp>
    </p:spTree>
    <p:extLst>
      <p:ext uri="{BB962C8B-B14F-4D97-AF65-F5344CB8AC3E}">
        <p14:creationId xmlns:p14="http://schemas.microsoft.com/office/powerpoint/2010/main" val="112982297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latin typeface="Myriad Pro Light"/>
              </a:rPr>
              <a:t>OHSU Diversity Award: NPAIHB, Outstanding Community Partner</a:t>
            </a:r>
            <a:endParaRPr lang="en-US" sz="2000" dirty="0">
              <a:latin typeface="Myriad Pro Light"/>
            </a:endParaRPr>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762000"/>
            <a:ext cx="8382000" cy="325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52400" y="4114800"/>
            <a:ext cx="8229600" cy="2123658"/>
          </a:xfrm>
          <a:prstGeom prst="rect">
            <a:avLst/>
          </a:prstGeom>
        </p:spPr>
        <p:txBody>
          <a:bodyPr wrap="square">
            <a:spAutoFit/>
          </a:bodyPr>
          <a:lstStyle/>
          <a:p>
            <a:r>
              <a:rPr lang="en-US" sz="1200" dirty="0">
                <a:latin typeface="Calibri" panose="020F0502020204030204" pitchFamily="34" charset="0"/>
              </a:rPr>
              <a:t>For their work in effectively advocating to address persistent health disparities in Indian country, the </a:t>
            </a:r>
            <a:r>
              <a:rPr lang="en-US" sz="1200" b="1" dirty="0">
                <a:latin typeface="Calibri" panose="020F0502020204030204" pitchFamily="34" charset="0"/>
              </a:rPr>
              <a:t>Northwest Portland Area Indian Health Board was selected as this year’s recipient of the Oregon Health and </a:t>
            </a:r>
            <a:r>
              <a:rPr lang="en-US" sz="1200" b="1" dirty="0" smtClean="0">
                <a:latin typeface="Calibri" panose="020F0502020204030204" pitchFamily="34" charset="0"/>
              </a:rPr>
              <a:t>Science University’s </a:t>
            </a:r>
            <a:r>
              <a:rPr lang="en-US" sz="1200" b="1" dirty="0">
                <a:latin typeface="Calibri" panose="020F0502020204030204" pitchFamily="34" charset="0"/>
              </a:rPr>
              <a:t>2013 Diversity and Inclusion Award for Outstanding Community Partnership</a:t>
            </a:r>
            <a:r>
              <a:rPr lang="en-US" sz="1200" dirty="0" smtClean="0">
                <a:latin typeface="Calibri" panose="020F0502020204030204" pitchFamily="34" charset="0"/>
              </a:rPr>
              <a:t>. The </a:t>
            </a:r>
            <a:r>
              <a:rPr lang="en-US" sz="1200" dirty="0">
                <a:latin typeface="Calibri" panose="020F0502020204030204" pitchFamily="34" charset="0"/>
              </a:rPr>
              <a:t>Northwest Portland Area Indian Health Board (NPAIHB) is widely recognized in </a:t>
            </a:r>
            <a:r>
              <a:rPr lang="en-US" sz="1200" dirty="0" smtClean="0">
                <a:latin typeface="Calibri" panose="020F0502020204030204" pitchFamily="34" charset="0"/>
              </a:rPr>
              <a:t>northwest Native </a:t>
            </a:r>
            <a:r>
              <a:rPr lang="en-US" sz="1200" dirty="0">
                <a:latin typeface="Calibri" panose="020F0502020204030204" pitchFamily="34" charset="0"/>
              </a:rPr>
              <a:t>American communities as an exemplary research and policy organization that </a:t>
            </a:r>
            <a:r>
              <a:rPr lang="en-US" sz="1200" dirty="0" smtClean="0">
                <a:latin typeface="Calibri" panose="020F0502020204030204" pitchFamily="34" charset="0"/>
              </a:rPr>
              <a:t>is responsive </a:t>
            </a:r>
            <a:r>
              <a:rPr lang="en-US" sz="1200" dirty="0">
                <a:latin typeface="Calibri" panose="020F0502020204030204" pitchFamily="34" charset="0"/>
              </a:rPr>
              <a:t>to tribal health needs. </a:t>
            </a:r>
            <a:endParaRPr lang="en-US" sz="1200" dirty="0" smtClean="0">
              <a:latin typeface="Calibri" panose="020F0502020204030204" pitchFamily="34" charset="0"/>
            </a:endParaRPr>
          </a:p>
          <a:p>
            <a:r>
              <a:rPr lang="en-US" sz="1200" dirty="0" smtClean="0">
                <a:latin typeface="Calibri" panose="020F0502020204030204" pitchFamily="34" charset="0"/>
              </a:rPr>
              <a:t>Researchers </a:t>
            </a:r>
            <a:r>
              <a:rPr lang="en-US" sz="1200" dirty="0">
                <a:latin typeface="Calibri" panose="020F0502020204030204" pitchFamily="34" charset="0"/>
              </a:rPr>
              <a:t>at the NPAIHB, OHSU’s Prevention Research Center and the Departments of Public Health &amp; Preventive Medicine conduct research to improve Indian health, particularly among the 43 constituent member tribes in Oregon, Washington, </a:t>
            </a:r>
            <a:r>
              <a:rPr lang="en-US" sz="1200" dirty="0" smtClean="0">
                <a:latin typeface="Calibri" panose="020F0502020204030204" pitchFamily="34" charset="0"/>
              </a:rPr>
              <a:t>and Idaho</a:t>
            </a:r>
            <a:r>
              <a:rPr lang="en-US" sz="1200" dirty="0">
                <a:latin typeface="Calibri" panose="020F0502020204030204" pitchFamily="34" charset="0"/>
              </a:rPr>
              <a:t>. The Indian Health Board’s group’s policy work has resulted in increased access to health care among tribal communities.</a:t>
            </a:r>
          </a:p>
          <a:p>
            <a:r>
              <a:rPr lang="en-US" sz="1200" dirty="0">
                <a:latin typeface="Calibri" panose="020F0502020204030204" pitchFamily="34" charset="0"/>
              </a:rPr>
              <a:t>Nominations for the Diversity and Inclusion Awards are open to community organizations that work in partnership with OHSU students, clinicians, researchers, faculty and staff to solve health disparities and improve health outcomes in underserved communities.</a:t>
            </a:r>
          </a:p>
        </p:txBody>
      </p:sp>
    </p:spTree>
    <p:extLst>
      <p:ext uri="{BB962C8B-B14F-4D97-AF65-F5344CB8AC3E}">
        <p14:creationId xmlns:p14="http://schemas.microsoft.com/office/powerpoint/2010/main" val="60919388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229600" cy="611187"/>
          </a:xfrm>
        </p:spPr>
        <p:txBody>
          <a:bodyPr/>
          <a:lstStyle/>
          <a:p>
            <a:pPr>
              <a:defRPr/>
            </a:pPr>
            <a:r>
              <a:rPr lang="en-US" dirty="0" smtClean="0">
                <a:latin typeface="Myriad Pro Light"/>
                <a:cs typeface="Times New Roman"/>
              </a:rPr>
              <a:t>Healthcare</a:t>
            </a:r>
            <a:endParaRPr lang="en-US" dirty="0">
              <a:latin typeface="Myriad Pro Light"/>
              <a:cs typeface="Times New Roman"/>
            </a:endParaRPr>
          </a:p>
        </p:txBody>
      </p:sp>
      <p:sp>
        <p:nvSpPr>
          <p:cNvPr id="3" name="Content Placeholder 2"/>
          <p:cNvSpPr>
            <a:spLocks noGrp="1"/>
          </p:cNvSpPr>
          <p:nvPr>
            <p:ph idx="1"/>
          </p:nvPr>
        </p:nvSpPr>
        <p:spPr>
          <a:xfrm>
            <a:off x="609600" y="1981200"/>
            <a:ext cx="8229600" cy="4297363"/>
          </a:xfrm>
        </p:spPr>
        <p:txBody>
          <a:bodyPr/>
          <a:lstStyle/>
          <a:p>
            <a:pPr eaLnBrk="1" hangingPunct="1">
              <a:spcBef>
                <a:spcPct val="0"/>
              </a:spcBef>
              <a:buFontTx/>
              <a:buNone/>
              <a:defRPr/>
            </a:pPr>
            <a:r>
              <a:rPr lang="en-US" sz="2800" dirty="0" smtClean="0">
                <a:latin typeface="Calibri" panose="020F0502020204030204" pitchFamily="34" charset="0"/>
                <a:cs typeface="Times New Roman" pitchFamily="18" charset="0"/>
              </a:rPr>
              <a:t>OHSU hospital and clinic highlights:</a:t>
            </a:r>
          </a:p>
          <a:p>
            <a:pPr eaLnBrk="1" hangingPunct="1">
              <a:spcBef>
                <a:spcPct val="0"/>
              </a:spcBef>
              <a:buFontTx/>
              <a:buNone/>
              <a:defRPr/>
            </a:pPr>
            <a:endParaRPr lang="en-US" sz="2000" dirty="0" smtClean="0">
              <a:latin typeface="Calibri" panose="020F0502020204030204" pitchFamily="34" charset="0"/>
              <a:cs typeface="Times New Roman" pitchFamily="18" charset="0"/>
            </a:endParaRPr>
          </a:p>
          <a:p>
            <a:pPr eaLnBrk="1" hangingPunct="1">
              <a:spcBef>
                <a:spcPct val="0"/>
              </a:spcBef>
              <a:buFont typeface="Lucida Grande" charset="0"/>
              <a:buChar char="−"/>
              <a:defRPr/>
            </a:pPr>
            <a:r>
              <a:rPr lang="en-US" sz="2000" dirty="0" smtClean="0">
                <a:latin typeface="Calibri" panose="020F0502020204030204" pitchFamily="34" charset="0"/>
                <a:cs typeface="Times New Roman" pitchFamily="18" charset="0"/>
              </a:rPr>
              <a:t>660,000 patient visits each year, from every county in Oregon —</a:t>
            </a:r>
            <a:br>
              <a:rPr lang="en-US" sz="2000" dirty="0" smtClean="0">
                <a:latin typeface="Calibri" panose="020F0502020204030204" pitchFamily="34" charset="0"/>
                <a:cs typeface="Times New Roman" pitchFamily="18" charset="0"/>
              </a:rPr>
            </a:br>
            <a:r>
              <a:rPr lang="en-US" sz="2000" dirty="0" smtClean="0">
                <a:latin typeface="Calibri" panose="020F0502020204030204" pitchFamily="34" charset="0"/>
                <a:cs typeface="Times New Roman" pitchFamily="18" charset="0"/>
              </a:rPr>
              <a:t>and beyond</a:t>
            </a:r>
          </a:p>
          <a:p>
            <a:pPr eaLnBrk="1" hangingPunct="1">
              <a:buFont typeface="Lucida Grande" charset="0"/>
              <a:buChar char="−"/>
              <a:defRPr/>
            </a:pPr>
            <a:r>
              <a:rPr lang="en-US" sz="2000" dirty="0" smtClean="0">
                <a:latin typeface="Calibri" panose="020F0502020204030204" pitchFamily="34" charset="0"/>
                <a:cs typeface="Times New Roman" pitchFamily="18" charset="0"/>
              </a:rPr>
              <a:t>Consumer Choice Award from the National Research Corporation eight years in a row</a:t>
            </a:r>
          </a:p>
          <a:p>
            <a:pPr eaLnBrk="1" hangingPunct="1">
              <a:buFont typeface="Lucida Grande" charset="0"/>
              <a:buChar char="−"/>
              <a:defRPr/>
            </a:pPr>
            <a:r>
              <a:rPr lang="en-US" sz="2000" dirty="0" smtClean="0">
                <a:latin typeface="Calibri" panose="020F0502020204030204" pitchFamily="34" charset="0"/>
                <a:cs typeface="Times New Roman" pitchFamily="18" charset="0"/>
              </a:rPr>
              <a:t>Only place in Oregon in </a:t>
            </a:r>
            <a:r>
              <a:rPr lang="en-US" sz="2000" i="1" dirty="0" smtClean="0">
                <a:latin typeface="Calibri" panose="020F0502020204030204" pitchFamily="34" charset="0"/>
                <a:cs typeface="Times New Roman" pitchFamily="18" charset="0"/>
              </a:rPr>
              <a:t>US News and World Report</a:t>
            </a:r>
            <a:r>
              <a:rPr lang="en-US" sz="2000" dirty="0" smtClean="0">
                <a:latin typeface="Calibri" panose="020F0502020204030204" pitchFamily="34" charset="0"/>
                <a:cs typeface="Times New Roman" pitchFamily="18" charset="0"/>
              </a:rPr>
              <a:t>'s America</a:t>
            </a:r>
            <a:r>
              <a:rPr lang="en-US" altLang="en-US" sz="2000" dirty="0" smtClean="0">
                <a:latin typeface="Calibri" panose="020F0502020204030204" pitchFamily="34" charset="0"/>
                <a:cs typeface="Times New Roman" pitchFamily="18" charset="0"/>
              </a:rPr>
              <a:t>’</a:t>
            </a:r>
            <a:r>
              <a:rPr lang="en-US" sz="2000" dirty="0" smtClean="0">
                <a:latin typeface="Calibri" panose="020F0502020204030204" pitchFamily="34" charset="0"/>
                <a:cs typeface="Times New Roman" pitchFamily="18" charset="0"/>
              </a:rPr>
              <a:t>s Best Hospitals </a:t>
            </a:r>
          </a:p>
          <a:p>
            <a:pPr eaLnBrk="1" hangingPunct="1">
              <a:buFont typeface="Lucida Grande" charset="0"/>
              <a:buChar char="−"/>
              <a:defRPr/>
            </a:pPr>
            <a:r>
              <a:rPr lang="en-US" sz="2000" dirty="0" smtClean="0">
                <a:latin typeface="Calibri" panose="020F0502020204030204" pitchFamily="34" charset="0"/>
                <a:cs typeface="Times New Roman" pitchFamily="18" charset="0"/>
              </a:rPr>
              <a:t>Only Oregon National Cancer Institute center: The Knight Cancer Institute</a:t>
            </a:r>
          </a:p>
          <a:p>
            <a:pPr eaLnBrk="1" hangingPunct="1">
              <a:buFont typeface="Lucida Grande" charset="0"/>
              <a:buChar char="−"/>
              <a:defRPr/>
            </a:pPr>
            <a:r>
              <a:rPr lang="en-US" sz="2000" dirty="0" smtClean="0">
                <a:latin typeface="Calibri" panose="020F0502020204030204" pitchFamily="34" charset="0"/>
                <a:cs typeface="Times New Roman" pitchFamily="18" charset="0"/>
              </a:rPr>
              <a:t>Only Oregon recipient of </a:t>
            </a:r>
            <a:r>
              <a:rPr lang="en-US" sz="2000" dirty="0">
                <a:latin typeface="Calibri" panose="020F0502020204030204" pitchFamily="34" charset="0"/>
                <a:cs typeface="Times New Roman" pitchFamily="18" charset="0"/>
              </a:rPr>
              <a:t> </a:t>
            </a:r>
            <a:r>
              <a:rPr lang="en-US" sz="2000" dirty="0" smtClean="0">
                <a:latin typeface="Calibri" panose="020F0502020204030204" pitchFamily="34" charset="0"/>
                <a:cs typeface="Times New Roman" pitchFamily="18" charset="0"/>
              </a:rPr>
              <a:t>Clinical </a:t>
            </a:r>
            <a:r>
              <a:rPr lang="en-US" sz="2000" dirty="0">
                <a:latin typeface="Calibri" panose="020F0502020204030204" pitchFamily="34" charset="0"/>
                <a:cs typeface="Times New Roman" pitchFamily="18" charset="0"/>
              </a:rPr>
              <a:t>and Translational Science </a:t>
            </a:r>
            <a:r>
              <a:rPr lang="en-US" sz="2000" dirty="0" smtClean="0">
                <a:latin typeface="Calibri" panose="020F0502020204030204" pitchFamily="34" charset="0"/>
                <a:cs typeface="Times New Roman" pitchFamily="18" charset="0"/>
              </a:rPr>
              <a:t>Award from the </a:t>
            </a:r>
            <a:r>
              <a:rPr lang="en-US" sz="2000" dirty="0">
                <a:latin typeface="Calibri" panose="020F0502020204030204" pitchFamily="34" charset="0"/>
                <a:cs typeface="Times New Roman" pitchFamily="18" charset="0"/>
              </a:rPr>
              <a:t>National Institutes of </a:t>
            </a:r>
            <a:r>
              <a:rPr lang="en-US" sz="2000" dirty="0" smtClean="0">
                <a:latin typeface="Calibri" panose="020F0502020204030204" pitchFamily="34" charset="0"/>
                <a:cs typeface="Times New Roman" pitchFamily="18" charset="0"/>
              </a:rPr>
              <a:t>Health to speed research from bench to bedside    </a:t>
            </a:r>
          </a:p>
          <a:p>
            <a:pPr>
              <a:defRPr/>
            </a:pPr>
            <a:endParaRPr lang="en-US" sz="2000" dirty="0" smtClean="0">
              <a:latin typeface="Times New Roman" pitchFamily="18" charset="0"/>
              <a:cs typeface="Times New Roman" pitchFamily="18" charset="0"/>
            </a:endParaRPr>
          </a:p>
        </p:txBody>
      </p:sp>
      <p:sp>
        <p:nvSpPr>
          <p:cNvPr id="4" name="Slide Number Placeholder 3"/>
          <p:cNvSpPr>
            <a:spLocks noGrp="1"/>
          </p:cNvSpPr>
          <p:nvPr>
            <p:ph type="sldNum" sz="quarter" idx="11"/>
          </p:nvPr>
        </p:nvSpPr>
        <p:spPr/>
        <p:txBody>
          <a:bodyPr/>
          <a:lstStyle/>
          <a:p>
            <a:pPr>
              <a:defRPr/>
            </a:pPr>
            <a:fld id="{47136CA0-FE7F-4058-84F7-0E967EDD8292}" type="slidenum">
              <a:rPr lang="en-US"/>
              <a:pPr>
                <a:defRPr/>
              </a:pPr>
              <a:t>17</a:t>
            </a:fld>
            <a:endParaRPr lang="en-US"/>
          </a:p>
        </p:txBody>
      </p:sp>
    </p:spTree>
    <p:extLst>
      <p:ext uri="{BB962C8B-B14F-4D97-AF65-F5344CB8AC3E}">
        <p14:creationId xmlns:p14="http://schemas.microsoft.com/office/powerpoint/2010/main" val="389137680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51038"/>
            <a:ext cx="8229600" cy="4297362"/>
          </a:xfrm>
        </p:spPr>
        <p:txBody>
          <a:bodyPr/>
          <a:lstStyle/>
          <a:p>
            <a:pPr>
              <a:defRPr/>
            </a:pPr>
            <a:r>
              <a:rPr lang="en-US" sz="2000" dirty="0" smtClean="0">
                <a:latin typeface="Calibri" panose="020F0502020204030204" pitchFamily="34" charset="0"/>
                <a:cs typeface="Times New Roman" pitchFamily="18" charset="0"/>
              </a:rPr>
              <a:t>OHSU Hospital and OHSU </a:t>
            </a:r>
            <a:r>
              <a:rPr lang="en-US" sz="2000" dirty="0" err="1" smtClean="0">
                <a:latin typeface="Calibri" panose="020F0502020204030204" pitchFamily="34" charset="0"/>
                <a:cs typeface="Times New Roman" pitchFamily="18" charset="0"/>
              </a:rPr>
              <a:t>Doernbecher</a:t>
            </a:r>
            <a:r>
              <a:rPr lang="en-US" sz="2000" dirty="0" smtClean="0">
                <a:latin typeface="Calibri" panose="020F0502020204030204" pitchFamily="34" charset="0"/>
                <a:cs typeface="Times New Roman" pitchFamily="18" charset="0"/>
              </a:rPr>
              <a:t> Children</a:t>
            </a:r>
            <a:r>
              <a:rPr lang="en-US" altLang="en-US" sz="2000" dirty="0" smtClean="0">
                <a:latin typeface="Calibri" panose="020F0502020204030204" pitchFamily="34" charset="0"/>
                <a:cs typeface="Times New Roman" pitchFamily="18" charset="0"/>
              </a:rPr>
              <a:t>’</a:t>
            </a:r>
            <a:r>
              <a:rPr lang="en-US" sz="2000" dirty="0" smtClean="0">
                <a:latin typeface="Calibri" panose="020F0502020204030204" pitchFamily="34" charset="0"/>
                <a:cs typeface="Times New Roman" pitchFamily="18" charset="0"/>
              </a:rPr>
              <a:t>s Hospital plus 55 ambulatory clinics</a:t>
            </a:r>
          </a:p>
          <a:p>
            <a:pPr lvl="1">
              <a:defRPr/>
            </a:pPr>
            <a:r>
              <a:rPr lang="en-US" sz="1800" dirty="0" smtClean="0">
                <a:latin typeface="Calibri" panose="020F0502020204030204" pitchFamily="34" charset="0"/>
                <a:ea typeface="Arial" pitchFamily="34" charset="0"/>
                <a:cs typeface="Times New Roman" pitchFamily="18" charset="0"/>
              </a:rPr>
              <a:t>534 beds</a:t>
            </a:r>
          </a:p>
          <a:p>
            <a:pPr>
              <a:defRPr/>
            </a:pPr>
            <a:endParaRPr lang="en-US" sz="1200" dirty="0" smtClean="0">
              <a:latin typeface="Calibri" panose="020F0502020204030204" pitchFamily="34" charset="0"/>
              <a:cs typeface="Times New Roman" pitchFamily="18" charset="0"/>
            </a:endParaRPr>
          </a:p>
          <a:p>
            <a:pPr>
              <a:defRPr/>
            </a:pPr>
            <a:r>
              <a:rPr lang="en-US" sz="2000" dirty="0" smtClean="0">
                <a:latin typeface="Calibri" panose="020F0502020204030204" pitchFamily="34" charset="0"/>
                <a:cs typeface="Times New Roman" pitchFamily="18" charset="0"/>
              </a:rPr>
              <a:t>Healthcare employees the largest group of people at OHSU</a:t>
            </a:r>
          </a:p>
          <a:p>
            <a:pPr>
              <a:defRPr/>
            </a:pPr>
            <a:endParaRPr lang="en-US" sz="1200" dirty="0" smtClean="0">
              <a:latin typeface="Calibri" panose="020F0502020204030204" pitchFamily="34" charset="0"/>
              <a:cs typeface="Times New Roman" pitchFamily="18" charset="0"/>
            </a:endParaRPr>
          </a:p>
          <a:p>
            <a:pPr>
              <a:defRPr/>
            </a:pPr>
            <a:r>
              <a:rPr lang="en-US" sz="2000" dirty="0" smtClean="0">
                <a:latin typeface="Calibri" panose="020F0502020204030204" pitchFamily="34" charset="0"/>
                <a:cs typeface="Times New Roman" pitchFamily="18" charset="0"/>
              </a:rPr>
              <a:t>Work in tandem with the OHSU Faculty Practice Plan </a:t>
            </a:r>
          </a:p>
          <a:p>
            <a:pPr lvl="1">
              <a:defRPr/>
            </a:pPr>
            <a:r>
              <a:rPr lang="en-US" sz="1800" dirty="0" smtClean="0">
                <a:latin typeface="Calibri" panose="020F0502020204030204" pitchFamily="34" charset="0"/>
                <a:ea typeface="Arial" pitchFamily="34" charset="0"/>
                <a:cs typeface="Times New Roman" pitchFamily="18" charset="0"/>
              </a:rPr>
              <a:t>Largest clinical practice group in Oregon (1290 providers)</a:t>
            </a:r>
          </a:p>
          <a:p>
            <a:pPr lvl="2">
              <a:defRPr/>
            </a:pPr>
            <a:r>
              <a:rPr lang="en-US" sz="1600" dirty="0" smtClean="0">
                <a:latin typeface="Calibri" panose="020F0502020204030204" pitchFamily="34" charset="0"/>
                <a:ea typeface="Arial" pitchFamily="34" charset="0"/>
                <a:cs typeface="Times New Roman" pitchFamily="18" charset="0"/>
              </a:rPr>
              <a:t>790 physicians</a:t>
            </a:r>
            <a:endParaRPr lang="en-US" dirty="0" smtClean="0">
              <a:latin typeface="Calibri" panose="020F0502020204030204" pitchFamily="34" charset="0"/>
              <a:ea typeface="Arial" pitchFamily="34" charset="0"/>
              <a:cs typeface="Times New Roman" pitchFamily="18" charset="0"/>
            </a:endParaRPr>
          </a:p>
          <a:p>
            <a:pPr lvl="2">
              <a:defRPr/>
            </a:pPr>
            <a:r>
              <a:rPr lang="en-US" sz="1600" dirty="0" smtClean="0">
                <a:latin typeface="Calibri" panose="020F0502020204030204" pitchFamily="34" charset="0"/>
                <a:ea typeface="Arial" pitchFamily="34" charset="0"/>
                <a:cs typeface="Times New Roman" pitchFamily="18" charset="0"/>
              </a:rPr>
              <a:t>131 Nurse Practitioners (all types)</a:t>
            </a:r>
            <a:endParaRPr lang="en-US" dirty="0" smtClean="0">
              <a:latin typeface="Calibri" panose="020F0502020204030204" pitchFamily="34" charset="0"/>
              <a:ea typeface="Arial" pitchFamily="34" charset="0"/>
              <a:cs typeface="Times New Roman" pitchFamily="18" charset="0"/>
            </a:endParaRPr>
          </a:p>
          <a:p>
            <a:pPr lvl="2">
              <a:defRPr/>
            </a:pPr>
            <a:r>
              <a:rPr lang="en-US" sz="1600" dirty="0" smtClean="0">
                <a:latin typeface="Calibri" panose="020F0502020204030204" pitchFamily="34" charset="0"/>
                <a:ea typeface="Arial" pitchFamily="34" charset="0"/>
                <a:cs typeface="Times New Roman" pitchFamily="18" charset="0"/>
              </a:rPr>
              <a:t>58 Physician Assistants</a:t>
            </a:r>
            <a:endParaRPr lang="en-US" dirty="0" smtClean="0">
              <a:latin typeface="Calibri" panose="020F0502020204030204" pitchFamily="34" charset="0"/>
              <a:ea typeface="Arial" pitchFamily="34" charset="0"/>
              <a:cs typeface="Times New Roman" pitchFamily="18" charset="0"/>
            </a:endParaRPr>
          </a:p>
          <a:p>
            <a:pPr lvl="2">
              <a:defRPr/>
            </a:pPr>
            <a:r>
              <a:rPr lang="en-US" sz="1600" dirty="0" smtClean="0">
                <a:latin typeface="Calibri" panose="020F0502020204030204" pitchFamily="34" charset="0"/>
                <a:ea typeface="Arial" pitchFamily="34" charset="0"/>
                <a:cs typeface="Times New Roman" pitchFamily="18" charset="0"/>
              </a:rPr>
              <a:t>35 Certified Registered Nurse Anesthetists</a:t>
            </a:r>
            <a:endParaRPr lang="en-US" dirty="0" smtClean="0">
              <a:latin typeface="Calibri" panose="020F0502020204030204" pitchFamily="34" charset="0"/>
              <a:ea typeface="Arial" pitchFamily="34" charset="0"/>
              <a:cs typeface="Times New Roman" pitchFamily="18" charset="0"/>
            </a:endParaRPr>
          </a:p>
          <a:p>
            <a:pPr lvl="2">
              <a:defRPr/>
            </a:pPr>
            <a:r>
              <a:rPr lang="en-US" sz="1600" dirty="0" smtClean="0">
                <a:latin typeface="Calibri" panose="020F0502020204030204" pitchFamily="34" charset="0"/>
                <a:ea typeface="Arial" pitchFamily="34" charset="0"/>
                <a:cs typeface="Times New Roman" pitchFamily="18" charset="0"/>
              </a:rPr>
              <a:t>26 PhDs and other licensed clinicians</a:t>
            </a:r>
            <a:endParaRPr lang="en-US" dirty="0" smtClean="0">
              <a:latin typeface="Calibri" panose="020F0502020204030204" pitchFamily="34" charset="0"/>
              <a:ea typeface="Arial" pitchFamily="34" charset="0"/>
              <a:cs typeface="Times New Roman" pitchFamily="18" charset="0"/>
            </a:endParaRPr>
          </a:p>
          <a:p>
            <a:pPr lvl="1">
              <a:defRPr/>
            </a:pPr>
            <a:r>
              <a:rPr lang="en-US" sz="1800" dirty="0" smtClean="0">
                <a:latin typeface="Calibri" panose="020F0502020204030204" pitchFamily="34" charset="0"/>
                <a:ea typeface="Arial" pitchFamily="34" charset="0"/>
                <a:cs typeface="Times New Roman" pitchFamily="18" charset="0"/>
              </a:rPr>
              <a:t>A unit of the School of Medicine </a:t>
            </a:r>
          </a:p>
          <a:p>
            <a:pPr>
              <a:defRPr/>
            </a:pPr>
            <a:endParaRPr lang="en-US" dirty="0" smtClean="0">
              <a:latin typeface="Times New Roman" pitchFamily="18" charset="0"/>
              <a:cs typeface="Times New Roman" pitchFamily="18" charset="0"/>
            </a:endParaRPr>
          </a:p>
        </p:txBody>
      </p:sp>
      <p:sp>
        <p:nvSpPr>
          <p:cNvPr id="5" name="Title 1"/>
          <p:cNvSpPr txBox="1">
            <a:spLocks/>
          </p:cNvSpPr>
          <p:nvPr/>
        </p:nvSpPr>
        <p:spPr bwMode="auto">
          <a:xfrm>
            <a:off x="431800" y="303213"/>
            <a:ext cx="82296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wrap="none" lIns="0"/>
          <a:lstStyle>
            <a:lvl1pPr algn="l" rtl="0" eaLnBrk="0" fontAlgn="base" hangingPunct="0">
              <a:spcBef>
                <a:spcPct val="0"/>
              </a:spcBef>
              <a:spcAft>
                <a:spcPct val="0"/>
              </a:spcAft>
              <a:defRPr sz="3000" b="1">
                <a:solidFill>
                  <a:schemeClr val="bg1"/>
                </a:solidFill>
                <a:latin typeface="+mj-lt"/>
                <a:ea typeface="+mj-ea"/>
                <a:cs typeface="+mj-cs"/>
              </a:defRPr>
            </a:lvl1pPr>
            <a:lvl2pPr algn="l" rtl="0" eaLnBrk="0" fontAlgn="base" hangingPunct="0">
              <a:spcBef>
                <a:spcPct val="0"/>
              </a:spcBef>
              <a:spcAft>
                <a:spcPct val="0"/>
              </a:spcAft>
              <a:defRPr sz="3000" b="1">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3000" b="1">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3000" b="1">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3000" b="1">
                <a:solidFill>
                  <a:schemeClr val="bg1"/>
                </a:solidFill>
                <a:latin typeface="Arial" charset="0"/>
                <a:ea typeface="ＭＳ Ｐゴシック" charset="0"/>
                <a:cs typeface="Arial" charset="0"/>
              </a:defRPr>
            </a:lvl5pPr>
            <a:lvl6pPr marL="457200" algn="l" rtl="0" fontAlgn="base">
              <a:spcBef>
                <a:spcPct val="0"/>
              </a:spcBef>
              <a:spcAft>
                <a:spcPct val="0"/>
              </a:spcAft>
              <a:defRPr sz="3000" b="1">
                <a:solidFill>
                  <a:schemeClr val="bg1"/>
                </a:solidFill>
                <a:latin typeface="Arial" charset="0"/>
                <a:ea typeface="ＭＳ Ｐゴシック" charset="0"/>
                <a:cs typeface="Arial" charset="0"/>
              </a:defRPr>
            </a:lvl6pPr>
            <a:lvl7pPr marL="914400" algn="l" rtl="0" fontAlgn="base">
              <a:spcBef>
                <a:spcPct val="0"/>
              </a:spcBef>
              <a:spcAft>
                <a:spcPct val="0"/>
              </a:spcAft>
              <a:defRPr sz="3000" b="1">
                <a:solidFill>
                  <a:schemeClr val="bg1"/>
                </a:solidFill>
                <a:latin typeface="Arial" charset="0"/>
                <a:ea typeface="ＭＳ Ｐゴシック" charset="0"/>
                <a:cs typeface="Arial" charset="0"/>
              </a:defRPr>
            </a:lvl7pPr>
            <a:lvl8pPr marL="1371600" algn="l" rtl="0" fontAlgn="base">
              <a:spcBef>
                <a:spcPct val="0"/>
              </a:spcBef>
              <a:spcAft>
                <a:spcPct val="0"/>
              </a:spcAft>
              <a:defRPr sz="3000" b="1">
                <a:solidFill>
                  <a:schemeClr val="bg1"/>
                </a:solidFill>
                <a:latin typeface="Arial" charset="0"/>
                <a:ea typeface="ＭＳ Ｐゴシック" charset="0"/>
                <a:cs typeface="Arial" charset="0"/>
              </a:defRPr>
            </a:lvl8pPr>
            <a:lvl9pPr marL="1828800" algn="l" rtl="0" fontAlgn="base">
              <a:spcBef>
                <a:spcPct val="0"/>
              </a:spcBef>
              <a:spcAft>
                <a:spcPct val="0"/>
              </a:spcAft>
              <a:defRPr sz="3000" b="1">
                <a:solidFill>
                  <a:schemeClr val="bg1"/>
                </a:solidFill>
                <a:latin typeface="Arial" charset="0"/>
                <a:ea typeface="ＭＳ Ｐゴシック" charset="0"/>
                <a:cs typeface="Arial" charset="0"/>
              </a:defRPr>
            </a:lvl9pPr>
          </a:lstStyle>
          <a:p>
            <a:pPr>
              <a:defRPr/>
            </a:pPr>
            <a:r>
              <a:rPr lang="en-US" dirty="0" smtClean="0">
                <a:latin typeface="Myriad Pro Light"/>
                <a:cs typeface="Times New Roman"/>
              </a:rPr>
              <a:t>Healthcare</a:t>
            </a:r>
            <a:endParaRPr lang="en-US" dirty="0">
              <a:latin typeface="Myriad Pro Light"/>
              <a:cs typeface="Times New Roman"/>
            </a:endParaRPr>
          </a:p>
        </p:txBody>
      </p:sp>
      <p:sp>
        <p:nvSpPr>
          <p:cNvPr id="2" name="Slide Number Placeholder 1"/>
          <p:cNvSpPr>
            <a:spLocks noGrp="1"/>
          </p:cNvSpPr>
          <p:nvPr>
            <p:ph type="sldNum" sz="quarter" idx="11"/>
          </p:nvPr>
        </p:nvSpPr>
        <p:spPr/>
        <p:txBody>
          <a:bodyPr/>
          <a:lstStyle/>
          <a:p>
            <a:pPr>
              <a:defRPr/>
            </a:pPr>
            <a:fld id="{C6811F84-405D-47E5-9997-44F68A53766E}" type="slidenum">
              <a:rPr lang="en-US"/>
              <a:pPr>
                <a:defRPr/>
              </a:pPr>
              <a:t>18</a:t>
            </a:fld>
            <a:endParaRPr lang="en-US"/>
          </a:p>
        </p:txBody>
      </p:sp>
    </p:spTree>
    <p:extLst>
      <p:ext uri="{BB962C8B-B14F-4D97-AF65-F5344CB8AC3E}">
        <p14:creationId xmlns:p14="http://schemas.microsoft.com/office/powerpoint/2010/main" val="83351891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27238"/>
            <a:ext cx="8229600" cy="4297362"/>
          </a:xfrm>
        </p:spPr>
        <p:txBody>
          <a:bodyPr/>
          <a:lstStyle/>
          <a:p>
            <a:pPr>
              <a:lnSpc>
                <a:spcPct val="140000"/>
              </a:lnSpc>
              <a:defRPr/>
            </a:pPr>
            <a:r>
              <a:rPr lang="en-US" sz="2800" dirty="0" smtClean="0">
                <a:latin typeface="Calibri" panose="020F0502020204030204" pitchFamily="34" charset="0"/>
                <a:cs typeface="Times New Roman"/>
              </a:rPr>
              <a:t>686,871 visits across 55 clinic sites</a:t>
            </a:r>
          </a:p>
          <a:p>
            <a:pPr>
              <a:lnSpc>
                <a:spcPct val="140000"/>
              </a:lnSpc>
              <a:defRPr/>
            </a:pPr>
            <a:r>
              <a:rPr lang="en-US" sz="2800" dirty="0" smtClean="0">
                <a:latin typeface="Calibri" panose="020F0502020204030204" pitchFamily="34" charset="0"/>
                <a:cs typeface="Times New Roman"/>
              </a:rPr>
              <a:t>Family medicine and primary care centers</a:t>
            </a:r>
          </a:p>
          <a:p>
            <a:pPr>
              <a:lnSpc>
                <a:spcPct val="140000"/>
              </a:lnSpc>
              <a:defRPr/>
            </a:pPr>
            <a:r>
              <a:rPr lang="en-US" sz="2800" dirty="0" smtClean="0">
                <a:latin typeface="Calibri" panose="020F0502020204030204" pitchFamily="34" charset="0"/>
                <a:cs typeface="Times New Roman"/>
              </a:rPr>
              <a:t>Evolving </a:t>
            </a:r>
            <a:r>
              <a:rPr lang="en-US" sz="2800" dirty="0" err="1" smtClean="0">
                <a:latin typeface="Calibri" panose="020F0502020204030204" pitchFamily="34" charset="0"/>
                <a:cs typeface="Times New Roman"/>
              </a:rPr>
              <a:t>tele</a:t>
            </a:r>
            <a:r>
              <a:rPr lang="en-US" sz="2800" dirty="0" smtClean="0">
                <a:latin typeface="Calibri" panose="020F0502020204030204" pitchFamily="34" charset="0"/>
                <a:cs typeface="Times New Roman"/>
              </a:rPr>
              <a:t>-health relationships</a:t>
            </a:r>
          </a:p>
          <a:p>
            <a:pPr>
              <a:lnSpc>
                <a:spcPct val="140000"/>
              </a:lnSpc>
              <a:defRPr/>
            </a:pPr>
            <a:r>
              <a:rPr lang="en-US" sz="2800" dirty="0" smtClean="0">
                <a:latin typeface="Calibri" panose="020F0502020204030204" pitchFamily="34" charset="0"/>
                <a:cs typeface="Times New Roman"/>
              </a:rPr>
              <a:t>Partnerships for specialty care in smaller, rural communities.</a:t>
            </a:r>
          </a:p>
          <a:p>
            <a:pPr>
              <a:lnSpc>
                <a:spcPct val="140000"/>
              </a:lnSpc>
              <a:defRPr/>
            </a:pPr>
            <a:endParaRPr lang="en-US" sz="2800" dirty="0">
              <a:latin typeface="Times New Roman"/>
              <a:cs typeface="Times New Roman"/>
            </a:endParaRPr>
          </a:p>
        </p:txBody>
      </p:sp>
      <p:sp>
        <p:nvSpPr>
          <p:cNvPr id="5" name="Title 1"/>
          <p:cNvSpPr>
            <a:spLocks noGrp="1"/>
          </p:cNvSpPr>
          <p:nvPr>
            <p:ph type="title"/>
          </p:nvPr>
        </p:nvSpPr>
        <p:spPr>
          <a:xfrm>
            <a:off x="431800" y="303213"/>
            <a:ext cx="8229600" cy="611187"/>
          </a:xfrm>
        </p:spPr>
        <p:txBody>
          <a:bodyPr/>
          <a:lstStyle/>
          <a:p>
            <a:pPr>
              <a:defRPr/>
            </a:pPr>
            <a:r>
              <a:rPr lang="en-US" dirty="0" smtClean="0">
                <a:latin typeface="Myriad Pro Light"/>
                <a:cs typeface="Times New Roman"/>
              </a:rPr>
              <a:t>Healthcare</a:t>
            </a:r>
            <a:endParaRPr lang="en-US" dirty="0">
              <a:latin typeface="Myriad Pro Light"/>
              <a:cs typeface="Times New Roman"/>
            </a:endParaRPr>
          </a:p>
        </p:txBody>
      </p:sp>
      <p:sp>
        <p:nvSpPr>
          <p:cNvPr id="2" name="Slide Number Placeholder 1"/>
          <p:cNvSpPr>
            <a:spLocks noGrp="1"/>
          </p:cNvSpPr>
          <p:nvPr>
            <p:ph type="sldNum" sz="quarter" idx="11"/>
          </p:nvPr>
        </p:nvSpPr>
        <p:spPr/>
        <p:txBody>
          <a:bodyPr/>
          <a:lstStyle/>
          <a:p>
            <a:pPr>
              <a:defRPr/>
            </a:pPr>
            <a:fld id="{0F031139-61E6-40D5-A598-07F182150DDE}" type="slidenum">
              <a:rPr lang="en-US"/>
              <a:pPr>
                <a:defRPr/>
              </a:pPr>
              <a:t>19</a:t>
            </a:fld>
            <a:endParaRPr lang="en-US"/>
          </a:p>
        </p:txBody>
      </p:sp>
    </p:spTree>
    <p:extLst>
      <p:ext uri="{BB962C8B-B14F-4D97-AF65-F5344CB8AC3E}">
        <p14:creationId xmlns:p14="http://schemas.microsoft.com/office/powerpoint/2010/main" val="11802478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277225" cy="4800600"/>
          </a:xfrm>
        </p:spPr>
        <p:txBody>
          <a:bodyPr/>
          <a:lstStyle/>
          <a:p>
            <a:pPr>
              <a:lnSpc>
                <a:spcPct val="110000"/>
              </a:lnSpc>
              <a:spcBef>
                <a:spcPts val="0"/>
              </a:spcBef>
              <a:defRPr/>
            </a:pPr>
            <a:r>
              <a:rPr lang="en-US" sz="2000" dirty="0">
                <a:latin typeface="Calibri" panose="020F0502020204030204" pitchFamily="34" charset="0"/>
                <a:cs typeface="Times New Roman" pitchFamily="18" charset="0"/>
              </a:rPr>
              <a:t>OHSU is a non-profit public corporation and is the state’s sole academic medical </a:t>
            </a:r>
            <a:r>
              <a:rPr lang="en-US" sz="2000" dirty="0" smtClean="0">
                <a:latin typeface="Calibri" panose="020F0502020204030204" pitchFamily="34" charset="0"/>
                <a:cs typeface="Times New Roman" pitchFamily="18" charset="0"/>
              </a:rPr>
              <a:t>center</a:t>
            </a:r>
            <a:r>
              <a:rPr lang="en-US" sz="2000" dirty="0">
                <a:latin typeface="Calibri" panose="020F0502020204030204" pitchFamily="34" charset="0"/>
                <a:cs typeface="Times New Roman" pitchFamily="18" charset="0"/>
              </a:rPr>
              <a:t> </a:t>
            </a:r>
            <a:r>
              <a:rPr lang="en-US" sz="2000" dirty="0" smtClean="0">
                <a:latin typeface="Calibri" panose="020F0502020204030204" pitchFamily="34" charset="0"/>
                <a:cs typeface="Times New Roman" pitchFamily="18" charset="0"/>
              </a:rPr>
              <a:t>located in Portland, Oregon.</a:t>
            </a:r>
            <a:r>
              <a:rPr lang="en-US" sz="2000" dirty="0">
                <a:latin typeface="Calibri" panose="020F0502020204030204" pitchFamily="34" charset="0"/>
                <a:cs typeface="Times New Roman" pitchFamily="18" charset="0"/>
              </a:rPr>
              <a:t> </a:t>
            </a:r>
            <a:r>
              <a:rPr lang="en-US" sz="2000" dirty="0" smtClean="0">
                <a:latin typeface="Calibri" panose="020F0502020204030204" pitchFamily="34" charset="0"/>
                <a:cs typeface="Times New Roman" pitchFamily="18" charset="0"/>
              </a:rPr>
              <a:t> OHSU is overseen a Board </a:t>
            </a:r>
            <a:r>
              <a:rPr lang="en-US" sz="2000" dirty="0">
                <a:latin typeface="Calibri" panose="020F0502020204030204" pitchFamily="34" charset="0"/>
                <a:cs typeface="Times New Roman" pitchFamily="18" charset="0"/>
              </a:rPr>
              <a:t>of Directors </a:t>
            </a:r>
            <a:r>
              <a:rPr lang="en-US" sz="2000" dirty="0" smtClean="0">
                <a:latin typeface="Calibri" panose="020F0502020204030204" pitchFamily="34" charset="0"/>
                <a:cs typeface="Times New Roman" pitchFamily="18" charset="0"/>
              </a:rPr>
              <a:t>comprised of </a:t>
            </a:r>
            <a:r>
              <a:rPr lang="en-US" sz="2000" dirty="0">
                <a:latin typeface="Calibri" panose="020F0502020204030204" pitchFamily="34" charset="0"/>
                <a:cs typeface="Times New Roman" pitchFamily="18" charset="0"/>
              </a:rPr>
              <a:t>10 </a:t>
            </a:r>
            <a:r>
              <a:rPr lang="en-US" sz="2000" dirty="0" smtClean="0">
                <a:latin typeface="Calibri" panose="020F0502020204030204" pitchFamily="34" charset="0"/>
                <a:cs typeface="Times New Roman" pitchFamily="18" charset="0"/>
              </a:rPr>
              <a:t>members appointed by the Governor of Oregon.</a:t>
            </a:r>
            <a:endParaRPr lang="en-US" sz="2000" dirty="0">
              <a:latin typeface="Calibri" panose="020F0502020204030204" pitchFamily="34" charset="0"/>
              <a:cs typeface="Times New Roman" pitchFamily="18" charset="0"/>
            </a:endParaRPr>
          </a:p>
          <a:p>
            <a:pPr marL="0" indent="0">
              <a:lnSpc>
                <a:spcPct val="110000"/>
              </a:lnSpc>
              <a:spcBef>
                <a:spcPts val="0"/>
              </a:spcBef>
              <a:buNone/>
              <a:defRPr/>
            </a:pPr>
            <a:endParaRPr lang="en-US" sz="1600" dirty="0">
              <a:latin typeface="Calibri" panose="020F0502020204030204" pitchFamily="34" charset="0"/>
              <a:cs typeface="Times New Roman" pitchFamily="18" charset="0"/>
            </a:endParaRPr>
          </a:p>
          <a:p>
            <a:pPr>
              <a:lnSpc>
                <a:spcPct val="110000"/>
              </a:lnSpc>
              <a:spcBef>
                <a:spcPts val="0"/>
              </a:spcBef>
              <a:defRPr/>
            </a:pPr>
            <a:r>
              <a:rPr lang="en-US" sz="2000" dirty="0">
                <a:latin typeface="Calibri" panose="020F0502020204030204" pitchFamily="34" charset="0"/>
                <a:cs typeface="Times New Roman" pitchFamily="18" charset="0"/>
              </a:rPr>
              <a:t>As a public corporation, OHSU receives yearly appropriation from the state which helps support our legislatively mandated public missions</a:t>
            </a:r>
            <a:r>
              <a:rPr lang="en-US" sz="2000" dirty="0" smtClean="0">
                <a:latin typeface="Calibri" panose="020F0502020204030204" pitchFamily="34" charset="0"/>
                <a:cs typeface="Times New Roman" pitchFamily="18" charset="0"/>
              </a:rPr>
              <a:t>.</a:t>
            </a:r>
          </a:p>
          <a:p>
            <a:pPr>
              <a:lnSpc>
                <a:spcPct val="110000"/>
              </a:lnSpc>
              <a:spcBef>
                <a:spcPts val="0"/>
              </a:spcBef>
              <a:defRPr/>
            </a:pPr>
            <a:endParaRPr lang="en-US" sz="1600" dirty="0">
              <a:latin typeface="Calibri" panose="020F0502020204030204" pitchFamily="34" charset="0"/>
              <a:cs typeface="Times New Roman" pitchFamily="18" charset="0"/>
            </a:endParaRPr>
          </a:p>
          <a:p>
            <a:pPr>
              <a:lnSpc>
                <a:spcPct val="110000"/>
              </a:lnSpc>
              <a:spcBef>
                <a:spcPts val="0"/>
              </a:spcBef>
              <a:defRPr/>
            </a:pPr>
            <a:r>
              <a:rPr lang="en-US" sz="2000" dirty="0" smtClean="0">
                <a:latin typeface="Calibri" panose="020F0502020204030204" pitchFamily="34" charset="0"/>
                <a:cs typeface="Times New Roman" pitchFamily="18" charset="0"/>
              </a:rPr>
              <a:t>2</a:t>
            </a:r>
            <a:r>
              <a:rPr lang="en-US" sz="2000" baseline="30000" dirty="0" smtClean="0">
                <a:latin typeface="Calibri" panose="020F0502020204030204" pitchFamily="34" charset="0"/>
                <a:cs typeface="Times New Roman" pitchFamily="18" charset="0"/>
              </a:rPr>
              <a:t>nd</a:t>
            </a:r>
            <a:r>
              <a:rPr lang="en-US" sz="2000" dirty="0" smtClean="0">
                <a:latin typeface="Calibri" panose="020F0502020204030204" pitchFamily="34" charset="0"/>
                <a:cs typeface="Times New Roman" pitchFamily="18" charset="0"/>
              </a:rPr>
              <a:t> largest employer in the State of Oregon -- 14, 000 employees and X students. </a:t>
            </a:r>
          </a:p>
          <a:p>
            <a:pPr>
              <a:lnSpc>
                <a:spcPct val="110000"/>
              </a:lnSpc>
              <a:spcBef>
                <a:spcPts val="0"/>
              </a:spcBef>
              <a:defRPr/>
            </a:pPr>
            <a:endParaRPr lang="en-US" sz="1600" dirty="0">
              <a:latin typeface="Calibri" panose="020F0502020204030204" pitchFamily="34" charset="0"/>
              <a:cs typeface="Times New Roman" pitchFamily="18" charset="0"/>
            </a:endParaRPr>
          </a:p>
          <a:p>
            <a:pPr>
              <a:lnSpc>
                <a:spcPct val="110000"/>
              </a:lnSpc>
              <a:spcBef>
                <a:spcPts val="0"/>
              </a:spcBef>
              <a:defRPr/>
            </a:pPr>
            <a:r>
              <a:rPr lang="en-US" sz="2000" dirty="0" smtClean="0">
                <a:latin typeface="Calibri" panose="020F0502020204030204" pitchFamily="34" charset="0"/>
              </a:rPr>
              <a:t>Mission: OHSU </a:t>
            </a:r>
            <a:r>
              <a:rPr lang="en-US" sz="2000" dirty="0">
                <a:latin typeface="Calibri" panose="020F0502020204030204" pitchFamily="34" charset="0"/>
              </a:rPr>
              <a:t>strives excellence in education, research and scholarship, clinical practice and community service</a:t>
            </a:r>
            <a:r>
              <a:rPr lang="en-US" sz="2000" dirty="0" smtClean="0">
                <a:latin typeface="Calibri" panose="020F0502020204030204" pitchFamily="34" charset="0"/>
              </a:rPr>
              <a:t>.</a:t>
            </a:r>
          </a:p>
          <a:p>
            <a:pPr marL="0" indent="0">
              <a:lnSpc>
                <a:spcPct val="110000"/>
              </a:lnSpc>
              <a:spcBef>
                <a:spcPts val="0"/>
              </a:spcBef>
              <a:buNone/>
              <a:defRPr/>
            </a:pPr>
            <a:r>
              <a:rPr lang="en-US" sz="2000" dirty="0" smtClean="0">
                <a:latin typeface="Calibri" panose="020F0502020204030204" pitchFamily="34" charset="0"/>
              </a:rPr>
              <a:t>  </a:t>
            </a:r>
          </a:p>
          <a:p>
            <a:pPr>
              <a:lnSpc>
                <a:spcPct val="110000"/>
              </a:lnSpc>
              <a:spcBef>
                <a:spcPts val="0"/>
              </a:spcBef>
              <a:defRPr/>
            </a:pPr>
            <a:r>
              <a:rPr lang="en-US" sz="2000" dirty="0" smtClean="0">
                <a:latin typeface="Calibri" panose="020F0502020204030204" pitchFamily="34" charset="0"/>
                <a:cs typeface="Times New Roman" pitchFamily="18" charset="0"/>
              </a:rPr>
              <a:t>Michelle Singer OHSU &amp; Native American outreach representative.</a:t>
            </a:r>
            <a:endParaRPr lang="en-US" sz="2000" dirty="0" smtClean="0">
              <a:latin typeface="Calibri" panose="020F0502020204030204" pitchFamily="34" charset="0"/>
              <a:cs typeface="Times New Roman" pitchFamily="18" charset="0"/>
            </a:endParaRPr>
          </a:p>
          <a:p>
            <a:pPr marL="457200" lvl="1" indent="0">
              <a:lnSpc>
                <a:spcPct val="110000"/>
              </a:lnSpc>
              <a:spcBef>
                <a:spcPts val="0"/>
              </a:spcBef>
              <a:buNone/>
              <a:defRPr/>
            </a:pPr>
            <a:r>
              <a:rPr lang="en-US" sz="2000" dirty="0" smtClean="0">
                <a:latin typeface="Calibri" panose="020F0502020204030204" pitchFamily="34" charset="0"/>
                <a:cs typeface="Times New Roman" pitchFamily="18" charset="0"/>
              </a:rPr>
              <a:t> </a:t>
            </a:r>
            <a:endParaRPr lang="en-US" sz="2000" dirty="0">
              <a:latin typeface="Calibri" panose="020F0502020204030204" pitchFamily="34" charset="0"/>
              <a:cs typeface="Times New Roman" pitchFamily="18" charset="0"/>
            </a:endParaRPr>
          </a:p>
          <a:p>
            <a:pPr>
              <a:lnSpc>
                <a:spcPct val="110000"/>
              </a:lnSpc>
              <a:defRPr/>
            </a:pPr>
            <a:endParaRPr lang="en-US" sz="1800" dirty="0">
              <a:latin typeface="Times New Roman" pitchFamily="18" charset="0"/>
              <a:cs typeface="Times New Roman" pitchFamily="18" charset="0"/>
            </a:endParaRPr>
          </a:p>
        </p:txBody>
      </p:sp>
      <p:sp>
        <p:nvSpPr>
          <p:cNvPr id="5" name="Title 1"/>
          <p:cNvSpPr>
            <a:spLocks noGrp="1"/>
          </p:cNvSpPr>
          <p:nvPr>
            <p:ph type="title"/>
          </p:nvPr>
        </p:nvSpPr>
        <p:spPr>
          <a:xfrm>
            <a:off x="381000" y="303213"/>
            <a:ext cx="8229600" cy="611187"/>
          </a:xfrm>
        </p:spPr>
        <p:txBody>
          <a:bodyPr/>
          <a:lstStyle/>
          <a:p>
            <a:pPr>
              <a:defRPr/>
            </a:pPr>
            <a:r>
              <a:rPr lang="en-US" dirty="0" smtClean="0">
                <a:latin typeface="Myriad Pro Light"/>
                <a:cs typeface="Times New Roman"/>
              </a:rPr>
              <a:t>Background</a:t>
            </a:r>
            <a:endParaRPr lang="en-US" dirty="0">
              <a:latin typeface="Myriad Pro Light"/>
              <a:cs typeface="Times New Roman"/>
            </a:endParaRPr>
          </a:p>
        </p:txBody>
      </p:sp>
      <p:sp>
        <p:nvSpPr>
          <p:cNvPr id="2" name="Slide Number Placeholder 1"/>
          <p:cNvSpPr>
            <a:spLocks noGrp="1"/>
          </p:cNvSpPr>
          <p:nvPr>
            <p:ph type="sldNum" sz="quarter" idx="11"/>
          </p:nvPr>
        </p:nvSpPr>
        <p:spPr/>
        <p:txBody>
          <a:bodyPr/>
          <a:lstStyle/>
          <a:p>
            <a:pPr>
              <a:defRPr/>
            </a:pPr>
            <a:fld id="{FCD5C99D-AB16-4835-93EA-27661360FF5D}" type="slidenum">
              <a:rPr lang="en-US"/>
              <a:pPr>
                <a:defRPr/>
              </a:pPr>
              <a:t>2</a:t>
            </a:fld>
            <a:endParaRPr lang="en-US"/>
          </a:p>
        </p:txBody>
      </p:sp>
    </p:spTree>
    <p:extLst>
      <p:ext uri="{BB962C8B-B14F-4D97-AF65-F5344CB8AC3E}">
        <p14:creationId xmlns:p14="http://schemas.microsoft.com/office/powerpoint/2010/main" val="132265221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5" y="1676400"/>
            <a:ext cx="8334375" cy="4800600"/>
          </a:xfrm>
        </p:spPr>
        <p:txBody>
          <a:bodyPr/>
          <a:lstStyle/>
          <a:p>
            <a:pPr>
              <a:defRPr/>
            </a:pPr>
            <a:r>
              <a:rPr lang="en-US" sz="2800" dirty="0" err="1" smtClean="0">
                <a:latin typeface="Calibri" panose="020F0502020204030204" pitchFamily="34" charset="0"/>
                <a:cs typeface="Times New Roman" pitchFamily="18" charset="0"/>
              </a:rPr>
              <a:t>Doernbecher</a:t>
            </a:r>
            <a:r>
              <a:rPr lang="en-US" sz="2800" dirty="0" smtClean="0">
                <a:latin typeface="Calibri" panose="020F0502020204030204" pitchFamily="34" charset="0"/>
                <a:cs typeface="Times New Roman" pitchFamily="18" charset="0"/>
              </a:rPr>
              <a:t> Children</a:t>
            </a:r>
            <a:r>
              <a:rPr lang="en-US" altLang="en-US" sz="2800" dirty="0" smtClean="0">
                <a:latin typeface="Calibri" panose="020F0502020204030204" pitchFamily="34" charset="0"/>
                <a:cs typeface="Times New Roman" pitchFamily="18" charset="0"/>
              </a:rPr>
              <a:t>’</a:t>
            </a:r>
            <a:r>
              <a:rPr lang="en-US" sz="2800" dirty="0" smtClean="0">
                <a:latin typeface="Calibri" panose="020F0502020204030204" pitchFamily="34" charset="0"/>
                <a:cs typeface="Times New Roman" pitchFamily="18" charset="0"/>
              </a:rPr>
              <a:t>s Hospital</a:t>
            </a:r>
          </a:p>
          <a:p>
            <a:pPr lvl="1">
              <a:defRPr/>
            </a:pPr>
            <a:r>
              <a:rPr lang="en-US" sz="2000" dirty="0" smtClean="0">
                <a:latin typeface="Calibri" panose="020F0502020204030204" pitchFamily="34" charset="0"/>
                <a:ea typeface="Arial" pitchFamily="34" charset="0"/>
                <a:cs typeface="Times New Roman" pitchFamily="18" charset="0"/>
              </a:rPr>
              <a:t>Defined as </a:t>
            </a:r>
            <a:r>
              <a:rPr lang="en-US" altLang="en-US" sz="2000" dirty="0" smtClean="0">
                <a:latin typeface="Calibri" panose="020F0502020204030204" pitchFamily="34" charset="0"/>
                <a:ea typeface="Arial" pitchFamily="34" charset="0"/>
                <a:cs typeface="Times New Roman" pitchFamily="18" charset="0"/>
              </a:rPr>
              <a:t>“</a:t>
            </a:r>
            <a:r>
              <a:rPr lang="en-US" sz="2000" dirty="0" smtClean="0">
                <a:latin typeface="Calibri" panose="020F0502020204030204" pitchFamily="34" charset="0"/>
                <a:ea typeface="Arial" pitchFamily="34" charset="0"/>
                <a:cs typeface="Times New Roman" pitchFamily="18" charset="0"/>
              </a:rPr>
              <a:t>Hospital within a Hospital</a:t>
            </a:r>
            <a:r>
              <a:rPr lang="en-US" altLang="en-US" sz="2000" dirty="0" smtClean="0">
                <a:latin typeface="Calibri" panose="020F0502020204030204" pitchFamily="34" charset="0"/>
                <a:ea typeface="Arial" pitchFamily="34" charset="0"/>
                <a:cs typeface="Times New Roman" pitchFamily="18" charset="0"/>
              </a:rPr>
              <a:t>”</a:t>
            </a:r>
            <a:r>
              <a:rPr lang="en-US" sz="2000" dirty="0" smtClean="0">
                <a:latin typeface="Calibri" panose="020F0502020204030204" pitchFamily="34" charset="0"/>
                <a:ea typeface="Arial" pitchFamily="34" charset="0"/>
                <a:cs typeface="Times New Roman" pitchFamily="18" charset="0"/>
              </a:rPr>
              <a:t> </a:t>
            </a:r>
            <a:br>
              <a:rPr lang="en-US" sz="2000" dirty="0" smtClean="0">
                <a:latin typeface="Calibri" panose="020F0502020204030204" pitchFamily="34" charset="0"/>
                <a:ea typeface="Arial" pitchFamily="34" charset="0"/>
                <a:cs typeface="Times New Roman" pitchFamily="18" charset="0"/>
              </a:rPr>
            </a:br>
            <a:r>
              <a:rPr lang="en-US" sz="2000" dirty="0" smtClean="0">
                <a:latin typeface="Calibri" panose="020F0502020204030204" pitchFamily="34" charset="0"/>
                <a:ea typeface="Arial" pitchFamily="34" charset="0"/>
                <a:cs typeface="Times New Roman" pitchFamily="18" charset="0"/>
              </a:rPr>
              <a:t>by the National Association of Children</a:t>
            </a:r>
            <a:r>
              <a:rPr lang="en-US" altLang="en-US" sz="2000" dirty="0" smtClean="0">
                <a:latin typeface="Calibri" panose="020F0502020204030204" pitchFamily="34" charset="0"/>
                <a:ea typeface="Arial" pitchFamily="34" charset="0"/>
                <a:cs typeface="Times New Roman" pitchFamily="18" charset="0"/>
              </a:rPr>
              <a:t>’</a:t>
            </a:r>
            <a:r>
              <a:rPr lang="en-US" sz="2000" dirty="0" smtClean="0">
                <a:latin typeface="Calibri" panose="020F0502020204030204" pitchFamily="34" charset="0"/>
                <a:ea typeface="Arial" pitchFamily="34" charset="0"/>
                <a:cs typeface="Times New Roman" pitchFamily="18" charset="0"/>
              </a:rPr>
              <a:t>s </a:t>
            </a:r>
            <a:br>
              <a:rPr lang="en-US" sz="2000" dirty="0" smtClean="0">
                <a:latin typeface="Calibri" panose="020F0502020204030204" pitchFamily="34" charset="0"/>
                <a:ea typeface="Arial" pitchFamily="34" charset="0"/>
                <a:cs typeface="Times New Roman" pitchFamily="18" charset="0"/>
              </a:rPr>
            </a:br>
            <a:r>
              <a:rPr lang="en-US" sz="2000" dirty="0" smtClean="0">
                <a:latin typeface="Calibri" panose="020F0502020204030204" pitchFamily="34" charset="0"/>
                <a:ea typeface="Arial" pitchFamily="34" charset="0"/>
                <a:cs typeface="Times New Roman" pitchFamily="18" charset="0"/>
              </a:rPr>
              <a:t>Hospitals and Related Institutions</a:t>
            </a:r>
          </a:p>
          <a:p>
            <a:pPr lvl="1">
              <a:defRPr/>
            </a:pPr>
            <a:r>
              <a:rPr lang="en-US" sz="2000" dirty="0" smtClean="0">
                <a:latin typeface="Calibri" panose="020F0502020204030204" pitchFamily="34" charset="0"/>
                <a:ea typeface="Arial" pitchFamily="34" charset="0"/>
                <a:cs typeface="Times New Roman" pitchFamily="18" charset="0"/>
              </a:rPr>
              <a:t>151 beds</a:t>
            </a:r>
          </a:p>
          <a:p>
            <a:pPr lvl="1">
              <a:defRPr/>
            </a:pPr>
            <a:r>
              <a:rPr lang="en-US" sz="2400" dirty="0" smtClean="0">
                <a:latin typeface="Calibri" panose="020F0502020204030204" pitchFamily="34" charset="0"/>
                <a:ea typeface="Arial" pitchFamily="34" charset="0"/>
                <a:cs typeface="Times New Roman" pitchFamily="18" charset="0"/>
              </a:rPr>
              <a:t>20 PICU beds			 </a:t>
            </a:r>
          </a:p>
          <a:p>
            <a:pPr lvl="1">
              <a:defRPr/>
            </a:pPr>
            <a:r>
              <a:rPr lang="en-US" sz="2400" dirty="0" smtClean="0">
                <a:latin typeface="Calibri" panose="020F0502020204030204" pitchFamily="34" charset="0"/>
                <a:ea typeface="Arial" pitchFamily="34" charset="0"/>
                <a:cs typeface="Times New Roman" pitchFamily="18" charset="0"/>
              </a:rPr>
              <a:t>21 Hematology/Oncology beds		</a:t>
            </a:r>
          </a:p>
          <a:p>
            <a:pPr lvl="1">
              <a:defRPr/>
            </a:pPr>
            <a:r>
              <a:rPr lang="en-US" sz="2400" dirty="0" smtClean="0">
                <a:latin typeface="Calibri" panose="020F0502020204030204" pitchFamily="34" charset="0"/>
                <a:ea typeface="Arial" pitchFamily="34" charset="0"/>
                <a:cs typeface="Times New Roman" pitchFamily="18" charset="0"/>
              </a:rPr>
              <a:t>48 General Acute Care beds		 </a:t>
            </a:r>
          </a:p>
          <a:p>
            <a:pPr lvl="1">
              <a:defRPr/>
            </a:pPr>
            <a:r>
              <a:rPr lang="en-US" sz="2400" dirty="0" smtClean="0">
                <a:latin typeface="Calibri" panose="020F0502020204030204" pitchFamily="34" charset="0"/>
                <a:ea typeface="Arial" pitchFamily="34" charset="0"/>
                <a:cs typeface="Times New Roman" pitchFamily="18" charset="0"/>
              </a:rPr>
              <a:t>16 Intermediate Care beds</a:t>
            </a:r>
          </a:p>
          <a:p>
            <a:pPr lvl="1">
              <a:defRPr/>
            </a:pPr>
            <a:r>
              <a:rPr lang="en-US" sz="2400" dirty="0" smtClean="0">
                <a:latin typeface="Calibri" panose="020F0502020204030204" pitchFamily="34" charset="0"/>
                <a:ea typeface="Arial" pitchFamily="34" charset="0"/>
                <a:cs typeface="Times New Roman" pitchFamily="18" charset="0"/>
              </a:rPr>
              <a:t>46 NICU beds</a:t>
            </a:r>
          </a:p>
          <a:p>
            <a:pPr lvl="1">
              <a:defRPr/>
            </a:pPr>
            <a:r>
              <a:rPr lang="en-US" sz="2000" dirty="0" smtClean="0">
                <a:latin typeface="Calibri" panose="020F0502020204030204" pitchFamily="34" charset="0"/>
                <a:ea typeface="Arial" pitchFamily="34" charset="0"/>
                <a:cs typeface="Times New Roman" pitchFamily="18" charset="0"/>
              </a:rPr>
              <a:t>Cancer program ranked 28 out of 200 nationwide by </a:t>
            </a:r>
            <a:br>
              <a:rPr lang="en-US" sz="2000" dirty="0" smtClean="0">
                <a:latin typeface="Calibri" panose="020F0502020204030204" pitchFamily="34" charset="0"/>
                <a:ea typeface="Arial" pitchFamily="34" charset="0"/>
                <a:cs typeface="Times New Roman" pitchFamily="18" charset="0"/>
              </a:rPr>
            </a:br>
            <a:r>
              <a:rPr lang="en-US" sz="2000" dirty="0" smtClean="0">
                <a:latin typeface="Calibri" panose="020F0502020204030204" pitchFamily="34" charset="0"/>
                <a:ea typeface="Arial" pitchFamily="34" charset="0"/>
                <a:cs typeface="Times New Roman" pitchFamily="18" charset="0"/>
              </a:rPr>
              <a:t>USNWR and the only pediatric program ranked</a:t>
            </a:r>
            <a:endParaRPr lang="en-US" dirty="0" smtClean="0">
              <a:latin typeface="Calibri" panose="020F0502020204030204" pitchFamily="34" charset="0"/>
              <a:ea typeface="Arial" pitchFamily="34" charset="0"/>
              <a:cs typeface="Times New Roman" pitchFamily="18" charset="0"/>
            </a:endParaRPr>
          </a:p>
        </p:txBody>
      </p:sp>
      <p:sp>
        <p:nvSpPr>
          <p:cNvPr id="7" name="Title 1"/>
          <p:cNvSpPr>
            <a:spLocks noGrp="1"/>
          </p:cNvSpPr>
          <p:nvPr>
            <p:ph type="title"/>
          </p:nvPr>
        </p:nvSpPr>
        <p:spPr>
          <a:xfrm>
            <a:off x="431800" y="303213"/>
            <a:ext cx="8229600" cy="611187"/>
          </a:xfrm>
        </p:spPr>
        <p:txBody>
          <a:bodyPr/>
          <a:lstStyle/>
          <a:p>
            <a:pPr>
              <a:defRPr/>
            </a:pPr>
            <a:r>
              <a:rPr lang="en-US" dirty="0" smtClean="0">
                <a:latin typeface="Myriad Pro Light"/>
                <a:cs typeface="Times New Roman"/>
              </a:rPr>
              <a:t>Healthcare</a:t>
            </a:r>
            <a:endParaRPr lang="en-US" dirty="0">
              <a:latin typeface="Myriad Pro Light"/>
              <a:cs typeface="Times New Roman"/>
            </a:endParaRPr>
          </a:p>
        </p:txBody>
      </p:sp>
      <p:pic>
        <p:nvPicPr>
          <p:cNvPr id="44037" name="Picture 4" descr="Doernbecher_V_RGB_neg.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23000" y="1944688"/>
            <a:ext cx="2387600"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F29A631E-3A50-4C28-A1CF-E1FBE4EDB9C0}" type="slidenum">
              <a:rPr lang="en-US"/>
              <a:pPr>
                <a:defRPr/>
              </a:pPr>
              <a:t>20</a:t>
            </a:fld>
            <a:endParaRPr lang="en-US"/>
          </a:p>
        </p:txBody>
      </p:sp>
    </p:spTree>
    <p:extLst>
      <p:ext uri="{BB962C8B-B14F-4D97-AF65-F5344CB8AC3E}">
        <p14:creationId xmlns:p14="http://schemas.microsoft.com/office/powerpoint/2010/main" val="94398969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1" y="1752600"/>
            <a:ext cx="8686800" cy="4724400"/>
          </a:xfrm>
        </p:spPr>
        <p:txBody>
          <a:bodyPr/>
          <a:lstStyle/>
          <a:p>
            <a:pPr lvl="0"/>
            <a:r>
              <a:rPr lang="en-US" sz="1400" dirty="0">
                <a:latin typeface="Calibri" panose="020F0502020204030204" pitchFamily="34" charset="0"/>
              </a:rPr>
              <a:t>The One Sky Center, a National Resource Center in substance abuse and mental health services, has been offering technical assistance to the nine federally recognized tribes of Oregon, the Native American Rehabilitation Association,  and the State of Oregon as a part of a Tribal Best Practices Working Group in the areas of developing and documenting culture-based initiatives, such as the canoe journey, that are best practice efforts for the prevention, intervention, and treatment in behavioral health for Native Americans. </a:t>
            </a:r>
          </a:p>
          <a:p>
            <a:r>
              <a:rPr lang="en-US" sz="1400" dirty="0" smtClean="0">
                <a:latin typeface="Calibri" panose="020F0502020204030204" pitchFamily="34" charset="0"/>
              </a:rPr>
              <a:t>The </a:t>
            </a:r>
            <a:r>
              <a:rPr lang="en-US" sz="1400" dirty="0">
                <a:latin typeface="Calibri" panose="020F0502020204030204" pitchFamily="34" charset="0"/>
              </a:rPr>
              <a:t>on-site Rheumatology Clinic is coordinated through </a:t>
            </a:r>
            <a:r>
              <a:rPr lang="en-US" sz="1400" dirty="0" err="1">
                <a:latin typeface="Calibri" panose="020F0502020204030204" pitchFamily="34" charset="0"/>
              </a:rPr>
              <a:t>Atul</a:t>
            </a:r>
            <a:r>
              <a:rPr lang="en-US" sz="1400" dirty="0">
                <a:latin typeface="Calibri" panose="020F0502020204030204" pitchFamily="34" charset="0"/>
              </a:rPr>
              <a:t> </a:t>
            </a:r>
            <a:r>
              <a:rPr lang="en-US" sz="1400" dirty="0" err="1">
                <a:latin typeface="Calibri" panose="020F0502020204030204" pitchFamily="34" charset="0"/>
              </a:rPr>
              <a:t>Deodhar</a:t>
            </a:r>
            <a:r>
              <a:rPr lang="en-US" sz="1400" dirty="0">
                <a:latin typeface="Calibri" panose="020F0502020204030204" pitchFamily="34" charset="0"/>
              </a:rPr>
              <a:t>, MD. </a:t>
            </a:r>
            <a:r>
              <a:rPr lang="en-US" sz="1400" dirty="0" smtClean="0">
                <a:latin typeface="Calibri" panose="020F0502020204030204" pitchFamily="34" charset="0"/>
              </a:rPr>
              <a:t>Stephen “Miles” Rudd, MD of Warm Springs Tribal Clinic and Dr. </a:t>
            </a:r>
            <a:r>
              <a:rPr lang="en-US" sz="1400" dirty="0" err="1" smtClean="0">
                <a:latin typeface="Calibri" panose="020F0502020204030204" pitchFamily="34" charset="0"/>
              </a:rPr>
              <a:t>Deodhar</a:t>
            </a:r>
            <a:r>
              <a:rPr lang="en-US" sz="1400" dirty="0" smtClean="0">
                <a:latin typeface="Calibri" panose="020F0502020204030204" pitchFamily="34" charset="0"/>
              </a:rPr>
              <a:t> </a:t>
            </a:r>
            <a:r>
              <a:rPr lang="en-US" sz="1400" dirty="0">
                <a:latin typeface="Calibri" panose="020F0502020204030204" pitchFamily="34" charset="0"/>
              </a:rPr>
              <a:t>developed a</a:t>
            </a:r>
            <a:r>
              <a:rPr lang="en-US" sz="1400" dirty="0" smtClean="0">
                <a:latin typeface="Calibri" panose="020F0502020204030204" pitchFamily="34" charset="0"/>
              </a:rPr>
              <a:t> </a:t>
            </a:r>
            <a:r>
              <a:rPr lang="en-US" sz="1400" dirty="0" err="1">
                <a:latin typeface="Calibri" panose="020F0502020204030204" pitchFamily="34" charset="0"/>
              </a:rPr>
              <a:t>tele</a:t>
            </a:r>
            <a:r>
              <a:rPr lang="en-US" sz="1400" dirty="0">
                <a:latin typeface="Calibri" panose="020F0502020204030204" pitchFamily="34" charset="0"/>
              </a:rPr>
              <a:t>-rheumatology clinic out of a vision of how to extend services further. The clinic is staffed by Michael </a:t>
            </a:r>
            <a:r>
              <a:rPr lang="en-US" sz="1400" dirty="0" err="1">
                <a:latin typeface="Calibri" panose="020F0502020204030204" pitchFamily="34" charset="0"/>
              </a:rPr>
              <a:t>Liebling</a:t>
            </a:r>
            <a:r>
              <a:rPr lang="en-US" sz="1400" dirty="0">
                <a:latin typeface="Calibri" panose="020F0502020204030204" pitchFamily="34" charset="0"/>
              </a:rPr>
              <a:t>, MD. The clinic is conducted quarterly, in between the on-site clinics. These telemedicine visits are designed for follow-up with patients already established with the rheumatologist. This primarily involves review of labs or response to therapy changes. Dr. </a:t>
            </a:r>
            <a:r>
              <a:rPr lang="en-US" sz="1400" dirty="0" err="1">
                <a:latin typeface="Calibri" panose="020F0502020204030204" pitchFamily="34" charset="0"/>
              </a:rPr>
              <a:t>Liebling</a:t>
            </a:r>
            <a:r>
              <a:rPr lang="en-US" sz="1400" dirty="0">
                <a:latin typeface="Calibri" panose="020F0502020204030204" pitchFamily="34" charset="0"/>
              </a:rPr>
              <a:t> </a:t>
            </a:r>
            <a:r>
              <a:rPr lang="en-US" sz="1400" dirty="0" smtClean="0">
                <a:latin typeface="Calibri" panose="020F0502020204030204" pitchFamily="34" charset="0"/>
              </a:rPr>
              <a:t>works </a:t>
            </a:r>
            <a:r>
              <a:rPr lang="en-US" sz="1400" dirty="0">
                <a:latin typeface="Calibri" panose="020F0502020204030204" pitchFamily="34" charset="0"/>
              </a:rPr>
              <a:t>with Dee Gordon, RN at the Warm Springs clinic who provides the pre-visit coordination and on-site support for the patient visit. This telemedicine clinic was developed under an MOA between the </a:t>
            </a:r>
            <a:r>
              <a:rPr lang="en-US" sz="1400" dirty="0" smtClean="0">
                <a:latin typeface="Calibri" panose="020F0502020204030204" pitchFamily="34" charset="0"/>
              </a:rPr>
              <a:t>Warm </a:t>
            </a:r>
            <a:r>
              <a:rPr lang="en-US" sz="1400" dirty="0">
                <a:latin typeface="Calibri" panose="020F0502020204030204" pitchFamily="34" charset="0"/>
              </a:rPr>
              <a:t>Springs clinic and OHSU</a:t>
            </a:r>
            <a:r>
              <a:rPr lang="en-US" sz="1400" dirty="0" smtClean="0">
                <a:latin typeface="Calibri" panose="020F0502020204030204" pitchFamily="34" charset="0"/>
              </a:rPr>
              <a:t>.</a:t>
            </a:r>
          </a:p>
          <a:p>
            <a:r>
              <a:rPr lang="en-US" sz="1400" dirty="0" smtClean="0">
                <a:latin typeface="Calibri" panose="020F0502020204030204" pitchFamily="34" charset="0"/>
              </a:rPr>
              <a:t>A </a:t>
            </a:r>
            <a:r>
              <a:rPr lang="en-US" sz="1400" dirty="0" err="1" smtClean="0">
                <a:latin typeface="Calibri" panose="020F0502020204030204" pitchFamily="34" charset="0"/>
              </a:rPr>
              <a:t>tele</a:t>
            </a:r>
            <a:r>
              <a:rPr lang="en-US" sz="1400" dirty="0" smtClean="0">
                <a:latin typeface="Calibri" panose="020F0502020204030204" pitchFamily="34" charset="0"/>
              </a:rPr>
              <a:t>-psychiatry clinic is also in operation between OHSU Department of Psychiatry and the </a:t>
            </a:r>
            <a:r>
              <a:rPr lang="en-US" sz="1400" dirty="0" err="1" smtClean="0">
                <a:latin typeface="Calibri" panose="020F0502020204030204" pitchFamily="34" charset="0"/>
              </a:rPr>
              <a:t>Yellowhawk</a:t>
            </a:r>
            <a:r>
              <a:rPr lang="en-US" sz="1400" dirty="0" smtClean="0">
                <a:latin typeface="Calibri" panose="020F0502020204030204" pitchFamily="34" charset="0"/>
              </a:rPr>
              <a:t> Tribal Health Center which offers behavioral health services to adult patients.  The </a:t>
            </a:r>
            <a:r>
              <a:rPr lang="en-US" sz="1400" dirty="0" err="1" smtClean="0">
                <a:latin typeface="Calibri" panose="020F0502020204030204" pitchFamily="34" charset="0"/>
              </a:rPr>
              <a:t>tele</a:t>
            </a:r>
            <a:r>
              <a:rPr lang="en-US" sz="1400" dirty="0" smtClean="0">
                <a:latin typeface="Calibri" panose="020F0502020204030204" pitchFamily="34" charset="0"/>
              </a:rPr>
              <a:t>-psychiatry clinic was developed under an MOA between </a:t>
            </a:r>
            <a:r>
              <a:rPr lang="en-US" sz="1400" dirty="0" err="1" smtClean="0">
                <a:latin typeface="Calibri" panose="020F0502020204030204" pitchFamily="34" charset="0"/>
              </a:rPr>
              <a:t>Yellowhawk</a:t>
            </a:r>
            <a:r>
              <a:rPr lang="en-US" sz="1400" dirty="0" smtClean="0">
                <a:latin typeface="Calibri" panose="020F0502020204030204" pitchFamily="34" charset="0"/>
              </a:rPr>
              <a:t> clinic and OHSU.</a:t>
            </a:r>
          </a:p>
          <a:p>
            <a:pPr lvl="0"/>
            <a:r>
              <a:rPr lang="en-US" sz="1400" dirty="0">
                <a:latin typeface="Calibri" panose="020F0502020204030204" pitchFamily="34" charset="0"/>
              </a:rPr>
              <a:t>OHSU Knight Cancer Institute, the Harold </a:t>
            </a:r>
            <a:r>
              <a:rPr lang="en-US" sz="1400" dirty="0" err="1">
                <a:latin typeface="Calibri" panose="020F0502020204030204" pitchFamily="34" charset="0"/>
              </a:rPr>
              <a:t>Schnitzer</a:t>
            </a:r>
            <a:r>
              <a:rPr lang="en-US" sz="1400" dirty="0">
                <a:latin typeface="Calibri" panose="020F0502020204030204" pitchFamily="34" charset="0"/>
              </a:rPr>
              <a:t> Diabetes Health Center, the Casey Eye Institute, Office of Rural Health, Area Health Education Centers all have done and continue to outreach through various efforts to the American Indian/Alaska Native community on and off the reservation through Public Service announcements, project collaborative, mobile clinic initiatives, health education fairs, and hopeful future partnership.</a:t>
            </a:r>
          </a:p>
          <a:p>
            <a:endParaRPr lang="en-US" sz="1400" dirty="0">
              <a:latin typeface="Calibri" panose="020F0502020204030204" pitchFamily="34" charset="0"/>
            </a:endParaRPr>
          </a:p>
          <a:p>
            <a:pPr lvl="0"/>
            <a:endParaRPr lang="en-US" sz="1600" dirty="0" smtClean="0">
              <a:latin typeface="Calibri" panose="020F0502020204030204" pitchFamily="34" charset="0"/>
            </a:endParaRPr>
          </a:p>
          <a:p>
            <a:pPr lvl="0"/>
            <a:endParaRPr lang="en-US" sz="1600" dirty="0">
              <a:latin typeface="Calibri" panose="020F0502020204030204" pitchFamily="34" charset="0"/>
            </a:endParaRPr>
          </a:p>
          <a:p>
            <a:pPr marL="0" indent="0">
              <a:buNone/>
              <a:defRPr/>
            </a:pPr>
            <a:endParaRPr lang="en-US" sz="1600" dirty="0" smtClean="0">
              <a:latin typeface="Times New Roman" pitchFamily="18" charset="0"/>
              <a:ea typeface="Arial" pitchFamily="34" charset="0"/>
              <a:cs typeface="Times New Roman" pitchFamily="18" charset="0"/>
            </a:endParaRPr>
          </a:p>
        </p:txBody>
      </p:sp>
      <p:sp>
        <p:nvSpPr>
          <p:cNvPr id="7" name="Title 1"/>
          <p:cNvSpPr>
            <a:spLocks noGrp="1"/>
          </p:cNvSpPr>
          <p:nvPr>
            <p:ph type="title"/>
          </p:nvPr>
        </p:nvSpPr>
        <p:spPr>
          <a:xfrm>
            <a:off x="431800" y="303213"/>
            <a:ext cx="8229600" cy="611187"/>
          </a:xfrm>
        </p:spPr>
        <p:txBody>
          <a:bodyPr/>
          <a:lstStyle/>
          <a:p>
            <a:pPr>
              <a:defRPr/>
            </a:pPr>
            <a:r>
              <a:rPr lang="en-US" dirty="0" smtClean="0">
                <a:latin typeface="Myriad Pro Light"/>
                <a:cs typeface="Times New Roman"/>
              </a:rPr>
              <a:t>Healing and Indian Country</a:t>
            </a:r>
            <a:endParaRPr lang="en-US" dirty="0">
              <a:latin typeface="Myriad Pro Light"/>
              <a:cs typeface="Times New Roman"/>
            </a:endParaRPr>
          </a:p>
        </p:txBody>
      </p:sp>
      <p:sp>
        <p:nvSpPr>
          <p:cNvPr id="2" name="Slide Number Placeholder 1"/>
          <p:cNvSpPr>
            <a:spLocks noGrp="1"/>
          </p:cNvSpPr>
          <p:nvPr>
            <p:ph type="sldNum" sz="quarter" idx="11"/>
          </p:nvPr>
        </p:nvSpPr>
        <p:spPr/>
        <p:txBody>
          <a:bodyPr/>
          <a:lstStyle/>
          <a:p>
            <a:pPr>
              <a:defRPr/>
            </a:pPr>
            <a:fld id="{F29A631E-3A50-4C28-A1CF-E1FBE4EDB9C0}" type="slidenum">
              <a:rPr lang="en-US"/>
              <a:pPr>
                <a:defRPr/>
              </a:pPr>
              <a:t>21</a:t>
            </a:fld>
            <a:endParaRPr lang="en-US"/>
          </a:p>
        </p:txBody>
      </p:sp>
    </p:spTree>
    <p:extLst>
      <p:ext uri="{BB962C8B-B14F-4D97-AF65-F5344CB8AC3E}">
        <p14:creationId xmlns:p14="http://schemas.microsoft.com/office/powerpoint/2010/main" val="72639892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229600" cy="611187"/>
          </a:xfrm>
        </p:spPr>
        <p:txBody>
          <a:bodyPr/>
          <a:lstStyle/>
          <a:p>
            <a:pPr>
              <a:defRPr/>
            </a:pPr>
            <a:r>
              <a:rPr lang="en-US" dirty="0" smtClean="0">
                <a:latin typeface="Myriad Pro Light"/>
                <a:cs typeface="Times New Roman"/>
              </a:rPr>
              <a:t>Education</a:t>
            </a:r>
            <a:endParaRPr lang="en-US" dirty="0">
              <a:latin typeface="Myriad Pro Light"/>
              <a:cs typeface="Times New Roman"/>
            </a:endParaRPr>
          </a:p>
        </p:txBody>
      </p:sp>
      <p:sp>
        <p:nvSpPr>
          <p:cNvPr id="3" name="Content Placeholder 2"/>
          <p:cNvSpPr>
            <a:spLocks noGrp="1"/>
          </p:cNvSpPr>
          <p:nvPr>
            <p:ph idx="1"/>
          </p:nvPr>
        </p:nvSpPr>
        <p:spPr>
          <a:xfrm>
            <a:off x="152400" y="1676400"/>
            <a:ext cx="8610600" cy="4572000"/>
          </a:xfrm>
        </p:spPr>
        <p:txBody>
          <a:bodyPr/>
          <a:lstStyle/>
          <a:p>
            <a:pPr eaLnBrk="1" hangingPunct="1">
              <a:defRPr/>
            </a:pPr>
            <a:r>
              <a:rPr lang="en-US" sz="1600" b="1" dirty="0" smtClean="0">
                <a:solidFill>
                  <a:schemeClr val="tx2"/>
                </a:solidFill>
                <a:latin typeface="Calibri" panose="020F0502020204030204" pitchFamily="34" charset="0"/>
                <a:cs typeface="Times New Roman"/>
              </a:rPr>
              <a:t>4361 students and trainees</a:t>
            </a:r>
          </a:p>
          <a:p>
            <a:pPr lvl="1" eaLnBrk="1" hangingPunct="1">
              <a:defRPr/>
            </a:pPr>
            <a:r>
              <a:rPr lang="en-US" sz="1600" dirty="0" smtClean="0">
                <a:solidFill>
                  <a:schemeClr val="tx2"/>
                </a:solidFill>
                <a:latin typeface="Calibri" panose="020F0502020204030204" pitchFamily="34" charset="0"/>
                <a:cs typeface="Times New Roman"/>
              </a:rPr>
              <a:t>2849 </a:t>
            </a:r>
            <a:r>
              <a:rPr lang="en-US" sz="1600" dirty="0" smtClean="0">
                <a:solidFill>
                  <a:schemeClr val="tx2"/>
                </a:solidFill>
                <a:latin typeface="Calibri" panose="020F0502020204030204" pitchFamily="34" charset="0"/>
                <a:cs typeface="Times New Roman"/>
              </a:rPr>
              <a:t>students</a:t>
            </a:r>
          </a:p>
          <a:p>
            <a:pPr lvl="1" eaLnBrk="1" hangingPunct="1">
              <a:defRPr/>
            </a:pPr>
            <a:r>
              <a:rPr lang="en-US" sz="1600" dirty="0" smtClean="0">
                <a:solidFill>
                  <a:schemeClr val="tx2"/>
                </a:solidFill>
                <a:latin typeface="Calibri" panose="020F0502020204030204" pitchFamily="34" charset="0"/>
                <a:cs typeface="Times New Roman"/>
              </a:rPr>
              <a:t>604 interns, residents</a:t>
            </a:r>
          </a:p>
          <a:p>
            <a:pPr lvl="1" eaLnBrk="1" hangingPunct="1">
              <a:defRPr/>
            </a:pPr>
            <a:r>
              <a:rPr lang="en-US" sz="1600" dirty="0" smtClean="0">
                <a:solidFill>
                  <a:schemeClr val="tx2"/>
                </a:solidFill>
                <a:latin typeface="Calibri" panose="020F0502020204030204" pitchFamily="34" charset="0"/>
                <a:cs typeface="Times New Roman"/>
              </a:rPr>
              <a:t>199 Fellows in postgraduate medical training</a:t>
            </a:r>
          </a:p>
          <a:p>
            <a:pPr lvl="1" eaLnBrk="1" hangingPunct="1">
              <a:defRPr/>
            </a:pPr>
            <a:r>
              <a:rPr lang="en-US" sz="1600" dirty="0" smtClean="0">
                <a:solidFill>
                  <a:schemeClr val="tx2"/>
                </a:solidFill>
                <a:latin typeface="Calibri" panose="020F0502020204030204" pitchFamily="34" charset="0"/>
                <a:cs typeface="Times New Roman"/>
              </a:rPr>
              <a:t> 300 Fellows in postgraduate research training</a:t>
            </a:r>
          </a:p>
          <a:p>
            <a:pPr eaLnBrk="1" hangingPunct="1">
              <a:defRPr/>
            </a:pPr>
            <a:r>
              <a:rPr lang="en-US" sz="1600" b="1" dirty="0" smtClean="0">
                <a:latin typeface="Calibri" panose="020F0502020204030204" pitchFamily="34" charset="0"/>
                <a:cs typeface="Times New Roman"/>
              </a:rPr>
              <a:t>5 Schools</a:t>
            </a:r>
          </a:p>
          <a:p>
            <a:pPr lvl="1" eaLnBrk="1" hangingPunct="1">
              <a:defRPr/>
            </a:pPr>
            <a:r>
              <a:rPr lang="en-US" sz="1600" dirty="0" smtClean="0">
                <a:latin typeface="Calibri" panose="020F0502020204030204" pitchFamily="34" charset="0"/>
                <a:cs typeface="Times New Roman"/>
              </a:rPr>
              <a:t>Dentistry, Medicine, Nursing, Pharmacy (Oregon State University)</a:t>
            </a:r>
            <a:br>
              <a:rPr lang="en-US" sz="1600" dirty="0" smtClean="0">
                <a:latin typeface="Calibri" panose="020F0502020204030204" pitchFamily="34" charset="0"/>
                <a:cs typeface="Times New Roman"/>
              </a:rPr>
            </a:br>
            <a:r>
              <a:rPr lang="en-US" sz="1600" dirty="0" smtClean="0">
                <a:latin typeface="Calibri" panose="020F0502020204030204" pitchFamily="34" charset="0"/>
                <a:cs typeface="Times New Roman"/>
              </a:rPr>
              <a:t>Physician Assistant</a:t>
            </a:r>
          </a:p>
          <a:p>
            <a:pPr eaLnBrk="1" hangingPunct="1">
              <a:defRPr/>
            </a:pPr>
            <a:r>
              <a:rPr lang="en-US" sz="1600" b="1" dirty="0" smtClean="0">
                <a:latin typeface="Calibri" panose="020F0502020204030204" pitchFamily="34" charset="0"/>
                <a:cs typeface="Times New Roman"/>
              </a:rPr>
              <a:t>Collaborative Programs</a:t>
            </a:r>
          </a:p>
          <a:p>
            <a:pPr lvl="1" eaLnBrk="1" hangingPunct="1">
              <a:defRPr/>
            </a:pPr>
            <a:r>
              <a:rPr lang="en-US" sz="1600" dirty="0" smtClean="0">
                <a:latin typeface="Calibri" panose="020F0502020204030204" pitchFamily="34" charset="0"/>
                <a:cs typeface="Times New Roman"/>
              </a:rPr>
              <a:t>Oregon State University College of Pharmacy (joint </a:t>
            </a:r>
            <a:r>
              <a:rPr lang="en-US" sz="1600" dirty="0" err="1" smtClean="0">
                <a:latin typeface="Calibri" panose="020F0502020204030204" pitchFamily="34" charset="0"/>
                <a:cs typeface="Times New Roman"/>
              </a:rPr>
              <a:t>PharmD</a:t>
            </a:r>
            <a:r>
              <a:rPr lang="en-US" sz="1600" dirty="0" smtClean="0">
                <a:latin typeface="Calibri" panose="020F0502020204030204" pitchFamily="34" charset="0"/>
                <a:cs typeface="Times New Roman"/>
              </a:rPr>
              <a:t> degree)</a:t>
            </a:r>
          </a:p>
          <a:p>
            <a:pPr lvl="1" eaLnBrk="1" hangingPunct="1">
              <a:defRPr/>
            </a:pPr>
            <a:r>
              <a:rPr lang="en-US" sz="1600" dirty="0" smtClean="0">
                <a:latin typeface="Calibri" panose="020F0502020204030204" pitchFamily="34" charset="0"/>
                <a:cs typeface="Times New Roman"/>
              </a:rPr>
              <a:t>Oregon Institute of  Technology Allied Health programs: </a:t>
            </a:r>
            <a:r>
              <a:rPr lang="en-US" sz="1600" dirty="0">
                <a:latin typeface="Calibri" panose="020F0502020204030204" pitchFamily="34" charset="0"/>
                <a:cs typeface="Times New Roman"/>
              </a:rPr>
              <a:t>Emergency Medical Technician, Clinical Laboratory Scientist </a:t>
            </a:r>
            <a:r>
              <a:rPr lang="en-US" sz="1600" dirty="0" smtClean="0">
                <a:latin typeface="Calibri" panose="020F0502020204030204" pitchFamily="34" charset="0"/>
                <a:cs typeface="Times New Roman"/>
              </a:rPr>
              <a:t>(joint </a:t>
            </a:r>
            <a:r>
              <a:rPr lang="en-US" sz="1600" dirty="0">
                <a:latin typeface="Calibri" panose="020F0502020204030204" pitchFamily="34" charset="0"/>
                <a:cs typeface="Times New Roman"/>
              </a:rPr>
              <a:t>Associate in Applied Science, Bachelor of Science degrees</a:t>
            </a:r>
            <a:r>
              <a:rPr lang="en-US" sz="1600" dirty="0" smtClean="0">
                <a:latin typeface="Calibri" panose="020F0502020204030204" pitchFamily="34" charset="0"/>
                <a:cs typeface="Times New Roman"/>
              </a:rPr>
              <a:t>)</a:t>
            </a:r>
          </a:p>
          <a:p>
            <a:pPr lvl="1" eaLnBrk="1" hangingPunct="1">
              <a:defRPr/>
            </a:pPr>
            <a:r>
              <a:rPr lang="en-US" sz="1600" dirty="0" smtClean="0">
                <a:latin typeface="Calibri" panose="020F0502020204030204" pitchFamily="34" charset="0"/>
                <a:cs typeface="Times New Roman"/>
              </a:rPr>
              <a:t>Oregon State University, Portland State University MPH program (individual institutional degrees)</a:t>
            </a:r>
          </a:p>
          <a:p>
            <a:pPr lvl="1" eaLnBrk="1" hangingPunct="1">
              <a:defRPr/>
            </a:pPr>
            <a:r>
              <a:rPr lang="en-US" sz="1600" dirty="0" smtClean="0">
                <a:latin typeface="Calibri" panose="020F0502020204030204" pitchFamily="34" charset="0"/>
                <a:cs typeface="Times New Roman"/>
              </a:rPr>
              <a:t>Oregon Consortium for Nursing Education Nursing programs with 8+ community colleges</a:t>
            </a:r>
          </a:p>
          <a:p>
            <a:pPr>
              <a:defRPr/>
            </a:pPr>
            <a:endParaRPr lang="en-US" dirty="0">
              <a:latin typeface="Times New Roman"/>
              <a:cs typeface="Times New Roman"/>
            </a:endParaRPr>
          </a:p>
        </p:txBody>
      </p:sp>
      <p:sp>
        <p:nvSpPr>
          <p:cNvPr id="4" name="Slide Number Placeholder 3"/>
          <p:cNvSpPr>
            <a:spLocks noGrp="1"/>
          </p:cNvSpPr>
          <p:nvPr>
            <p:ph type="sldNum" sz="quarter" idx="11"/>
          </p:nvPr>
        </p:nvSpPr>
        <p:spPr/>
        <p:txBody>
          <a:bodyPr/>
          <a:lstStyle/>
          <a:p>
            <a:pPr>
              <a:defRPr/>
            </a:pPr>
            <a:fld id="{D701883A-3E86-40EF-8B9F-0B70B06AB51D}" type="slidenum">
              <a:rPr lang="en-US"/>
              <a:pPr>
                <a:defRPr/>
              </a:pPr>
              <a:t>22</a:t>
            </a:fld>
            <a:endParaRPr lang="en-US"/>
          </a:p>
        </p:txBody>
      </p:sp>
    </p:spTree>
    <p:extLst>
      <p:ext uri="{BB962C8B-B14F-4D97-AF65-F5344CB8AC3E}">
        <p14:creationId xmlns:p14="http://schemas.microsoft.com/office/powerpoint/2010/main" val="426114350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51038"/>
            <a:ext cx="8229600" cy="4297362"/>
          </a:xfrm>
        </p:spPr>
        <p:txBody>
          <a:bodyPr/>
          <a:lstStyle/>
          <a:p>
            <a:pPr eaLnBrk="1" hangingPunct="1">
              <a:spcBef>
                <a:spcPct val="0"/>
              </a:spcBef>
              <a:buFontTx/>
              <a:buNone/>
              <a:defRPr/>
            </a:pPr>
            <a:r>
              <a:rPr lang="en-US" sz="2800" dirty="0" smtClean="0">
                <a:latin typeface="Calibri" panose="020F0502020204030204" pitchFamily="34" charset="0"/>
                <a:cs typeface="Times New Roman"/>
              </a:rPr>
              <a:t>OHSU academic highlights:</a:t>
            </a:r>
          </a:p>
          <a:p>
            <a:pPr eaLnBrk="1" hangingPunct="1">
              <a:spcBef>
                <a:spcPct val="0"/>
              </a:spcBef>
              <a:buFontTx/>
              <a:buNone/>
              <a:defRPr/>
            </a:pPr>
            <a:endParaRPr lang="en-US" sz="2400" dirty="0" smtClean="0">
              <a:latin typeface="Calibri" panose="020F0502020204030204" pitchFamily="34" charset="0"/>
              <a:cs typeface="Times New Roman"/>
            </a:endParaRPr>
          </a:p>
          <a:p>
            <a:pPr eaLnBrk="1" hangingPunct="1">
              <a:spcBef>
                <a:spcPct val="0"/>
              </a:spcBef>
              <a:buFont typeface="Lucida Grande" charset="0"/>
              <a:buChar char="−"/>
              <a:defRPr/>
            </a:pPr>
            <a:r>
              <a:rPr lang="en-US" sz="2000" dirty="0" smtClean="0">
                <a:latin typeface="Calibri" panose="020F0502020204030204" pitchFamily="34" charset="0"/>
                <a:cs typeface="Times New Roman"/>
              </a:rPr>
              <a:t>Only university in Oregon that grants doctoral degrees in medicine, dentistry and nursing</a:t>
            </a:r>
          </a:p>
          <a:p>
            <a:pPr eaLnBrk="1" hangingPunct="1">
              <a:buFont typeface="Lucida Grande" charset="0"/>
              <a:buChar char="−"/>
              <a:defRPr/>
            </a:pPr>
            <a:r>
              <a:rPr lang="en-US" sz="2000" dirty="0" smtClean="0">
                <a:latin typeface="Calibri" panose="020F0502020204030204" pitchFamily="34" charset="0"/>
                <a:cs typeface="Times New Roman"/>
              </a:rPr>
              <a:t>Our 2,129 faculty members educate more than 4361 students and trainees every year</a:t>
            </a:r>
          </a:p>
          <a:p>
            <a:pPr eaLnBrk="1" hangingPunct="1">
              <a:buFont typeface="Lucida Grande" charset="0"/>
              <a:buChar char="−"/>
              <a:defRPr/>
            </a:pPr>
            <a:r>
              <a:rPr lang="en-US" sz="2000" dirty="0" smtClean="0">
                <a:latin typeface="Calibri" panose="020F0502020204030204" pitchFamily="34" charset="0"/>
                <a:cs typeface="Times New Roman"/>
              </a:rPr>
              <a:t>46 accredited programs</a:t>
            </a:r>
          </a:p>
          <a:p>
            <a:pPr marL="400050" lvl="2" indent="0" eaLnBrk="1" hangingPunct="1">
              <a:buFontTx/>
              <a:buNone/>
              <a:defRPr/>
            </a:pPr>
            <a:r>
              <a:rPr lang="en-US" sz="2000" dirty="0" smtClean="0">
                <a:latin typeface="Calibri" panose="020F0502020204030204" pitchFamily="34" charset="0"/>
                <a:ea typeface="ＭＳ Ｐゴシック" charset="0"/>
                <a:cs typeface="Times New Roman"/>
              </a:rPr>
              <a:t>Does not include 70+ accredited residency, fellowship and internship programs</a:t>
            </a:r>
          </a:p>
          <a:p>
            <a:pPr eaLnBrk="1" hangingPunct="1">
              <a:buFont typeface="Lucida Grande" charset="0"/>
              <a:buChar char="−"/>
              <a:defRPr/>
            </a:pPr>
            <a:r>
              <a:rPr lang="en-US" sz="2000" dirty="0" smtClean="0">
                <a:latin typeface="Calibri" panose="020F0502020204030204" pitchFamily="34" charset="0"/>
                <a:cs typeface="Times New Roman"/>
              </a:rPr>
              <a:t>Annually offer continuing education for 23,000 health and sciences professionals</a:t>
            </a:r>
          </a:p>
          <a:p>
            <a:pPr>
              <a:defRPr/>
            </a:pPr>
            <a:endParaRPr lang="en-US" sz="2000" dirty="0">
              <a:latin typeface="Times New Roman"/>
              <a:cs typeface="Times New Roman"/>
            </a:endParaRPr>
          </a:p>
        </p:txBody>
      </p:sp>
      <p:sp>
        <p:nvSpPr>
          <p:cNvPr id="5" name="Title 1"/>
          <p:cNvSpPr txBox="1">
            <a:spLocks/>
          </p:cNvSpPr>
          <p:nvPr/>
        </p:nvSpPr>
        <p:spPr bwMode="auto">
          <a:xfrm>
            <a:off x="431800" y="303213"/>
            <a:ext cx="82296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wrap="none" lIns="0"/>
          <a:lstStyle>
            <a:lvl1pPr algn="l" rtl="0" eaLnBrk="0" fontAlgn="base" hangingPunct="0">
              <a:spcBef>
                <a:spcPct val="0"/>
              </a:spcBef>
              <a:spcAft>
                <a:spcPct val="0"/>
              </a:spcAft>
              <a:defRPr sz="3000" b="1">
                <a:solidFill>
                  <a:schemeClr val="bg1"/>
                </a:solidFill>
                <a:latin typeface="+mj-lt"/>
                <a:ea typeface="+mj-ea"/>
                <a:cs typeface="+mj-cs"/>
              </a:defRPr>
            </a:lvl1pPr>
            <a:lvl2pPr algn="l" rtl="0" eaLnBrk="0" fontAlgn="base" hangingPunct="0">
              <a:spcBef>
                <a:spcPct val="0"/>
              </a:spcBef>
              <a:spcAft>
                <a:spcPct val="0"/>
              </a:spcAft>
              <a:defRPr sz="3000" b="1">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3000" b="1">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3000" b="1">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3000" b="1">
                <a:solidFill>
                  <a:schemeClr val="bg1"/>
                </a:solidFill>
                <a:latin typeface="Arial" charset="0"/>
                <a:ea typeface="ＭＳ Ｐゴシック" charset="0"/>
                <a:cs typeface="Arial" charset="0"/>
              </a:defRPr>
            </a:lvl5pPr>
            <a:lvl6pPr marL="457200" algn="l" rtl="0" fontAlgn="base">
              <a:spcBef>
                <a:spcPct val="0"/>
              </a:spcBef>
              <a:spcAft>
                <a:spcPct val="0"/>
              </a:spcAft>
              <a:defRPr sz="3000" b="1">
                <a:solidFill>
                  <a:schemeClr val="bg1"/>
                </a:solidFill>
                <a:latin typeface="Arial" charset="0"/>
                <a:ea typeface="ＭＳ Ｐゴシック" charset="0"/>
                <a:cs typeface="Arial" charset="0"/>
              </a:defRPr>
            </a:lvl6pPr>
            <a:lvl7pPr marL="914400" algn="l" rtl="0" fontAlgn="base">
              <a:spcBef>
                <a:spcPct val="0"/>
              </a:spcBef>
              <a:spcAft>
                <a:spcPct val="0"/>
              </a:spcAft>
              <a:defRPr sz="3000" b="1">
                <a:solidFill>
                  <a:schemeClr val="bg1"/>
                </a:solidFill>
                <a:latin typeface="Arial" charset="0"/>
                <a:ea typeface="ＭＳ Ｐゴシック" charset="0"/>
                <a:cs typeface="Arial" charset="0"/>
              </a:defRPr>
            </a:lvl7pPr>
            <a:lvl8pPr marL="1371600" algn="l" rtl="0" fontAlgn="base">
              <a:spcBef>
                <a:spcPct val="0"/>
              </a:spcBef>
              <a:spcAft>
                <a:spcPct val="0"/>
              </a:spcAft>
              <a:defRPr sz="3000" b="1">
                <a:solidFill>
                  <a:schemeClr val="bg1"/>
                </a:solidFill>
                <a:latin typeface="Arial" charset="0"/>
                <a:ea typeface="ＭＳ Ｐゴシック" charset="0"/>
                <a:cs typeface="Arial" charset="0"/>
              </a:defRPr>
            </a:lvl8pPr>
            <a:lvl9pPr marL="1828800" algn="l" rtl="0" fontAlgn="base">
              <a:spcBef>
                <a:spcPct val="0"/>
              </a:spcBef>
              <a:spcAft>
                <a:spcPct val="0"/>
              </a:spcAft>
              <a:defRPr sz="3000" b="1">
                <a:solidFill>
                  <a:schemeClr val="bg1"/>
                </a:solidFill>
                <a:latin typeface="Arial" charset="0"/>
                <a:ea typeface="ＭＳ Ｐゴシック" charset="0"/>
                <a:cs typeface="Arial" charset="0"/>
              </a:defRPr>
            </a:lvl9pPr>
          </a:lstStyle>
          <a:p>
            <a:pPr>
              <a:defRPr/>
            </a:pPr>
            <a:r>
              <a:rPr lang="en-US" dirty="0" smtClean="0">
                <a:latin typeface="Myriad Pro Light"/>
                <a:cs typeface="Times New Roman"/>
              </a:rPr>
              <a:t>Education</a:t>
            </a:r>
            <a:endParaRPr lang="en-US" dirty="0">
              <a:latin typeface="Myriad Pro Light"/>
              <a:cs typeface="Times New Roman"/>
            </a:endParaRPr>
          </a:p>
        </p:txBody>
      </p:sp>
      <p:sp>
        <p:nvSpPr>
          <p:cNvPr id="2" name="Slide Number Placeholder 1"/>
          <p:cNvSpPr>
            <a:spLocks noGrp="1"/>
          </p:cNvSpPr>
          <p:nvPr>
            <p:ph type="sldNum" sz="quarter" idx="11"/>
          </p:nvPr>
        </p:nvSpPr>
        <p:spPr/>
        <p:txBody>
          <a:bodyPr/>
          <a:lstStyle/>
          <a:p>
            <a:pPr>
              <a:defRPr/>
            </a:pPr>
            <a:fld id="{0AF625A0-E312-456B-952D-6950F37676D8}" type="slidenum">
              <a:rPr lang="en-US"/>
              <a:pPr>
                <a:defRPr/>
              </a:pPr>
              <a:t>23</a:t>
            </a:fld>
            <a:endParaRPr lang="en-US"/>
          </a:p>
        </p:txBody>
      </p:sp>
    </p:spTree>
    <p:extLst>
      <p:ext uri="{BB962C8B-B14F-4D97-AF65-F5344CB8AC3E}">
        <p14:creationId xmlns:p14="http://schemas.microsoft.com/office/powerpoint/2010/main" val="379913377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74838"/>
            <a:ext cx="8229600" cy="4297362"/>
          </a:xfrm>
        </p:spPr>
        <p:txBody>
          <a:bodyPr/>
          <a:lstStyle/>
          <a:p>
            <a:pPr marL="0" indent="0" eaLnBrk="1" hangingPunct="1">
              <a:buFontTx/>
              <a:buNone/>
              <a:defRPr/>
            </a:pPr>
            <a:r>
              <a:rPr lang="en-US" sz="2800" dirty="0" smtClean="0">
                <a:solidFill>
                  <a:schemeClr val="tx1"/>
                </a:solidFill>
                <a:latin typeface="Calibri" panose="020F0502020204030204" pitchFamily="34" charset="0"/>
                <a:cs typeface="Times New Roman" pitchFamily="18" charset="0"/>
              </a:rPr>
              <a:t>Collaborative Life Sciences </a:t>
            </a:r>
            <a:br>
              <a:rPr lang="en-US" sz="2800" dirty="0" smtClean="0">
                <a:solidFill>
                  <a:schemeClr val="tx1"/>
                </a:solidFill>
                <a:latin typeface="Calibri" panose="020F0502020204030204" pitchFamily="34" charset="0"/>
                <a:cs typeface="Times New Roman" pitchFamily="18" charset="0"/>
              </a:rPr>
            </a:br>
            <a:r>
              <a:rPr lang="en-US" sz="2800" dirty="0" smtClean="0">
                <a:solidFill>
                  <a:schemeClr val="tx1"/>
                </a:solidFill>
                <a:latin typeface="Calibri" panose="020F0502020204030204" pitchFamily="34" charset="0"/>
                <a:cs typeface="Times New Roman" pitchFamily="18" charset="0"/>
              </a:rPr>
              <a:t>Building Vision:</a:t>
            </a:r>
          </a:p>
          <a:p>
            <a:pPr marL="0" indent="0" eaLnBrk="1" hangingPunct="1">
              <a:defRPr/>
            </a:pPr>
            <a:r>
              <a:rPr lang="en-US" sz="1800" dirty="0" smtClean="0">
                <a:solidFill>
                  <a:schemeClr val="tx1"/>
                </a:solidFill>
                <a:latin typeface="Calibri" panose="020F0502020204030204" pitchFamily="34" charset="0"/>
                <a:cs typeface="Times New Roman" pitchFamily="18" charset="0"/>
              </a:rPr>
              <a:t>Dental, medical, life sciences, </a:t>
            </a:r>
            <a:br>
              <a:rPr lang="en-US" sz="1800" dirty="0" smtClean="0">
                <a:solidFill>
                  <a:schemeClr val="tx1"/>
                </a:solidFill>
                <a:latin typeface="Calibri" panose="020F0502020204030204" pitchFamily="34" charset="0"/>
                <a:cs typeface="Times New Roman" pitchFamily="18" charset="0"/>
              </a:rPr>
            </a:br>
            <a:r>
              <a:rPr lang="en-US" sz="1800" dirty="0" smtClean="0">
                <a:solidFill>
                  <a:schemeClr val="tx1"/>
                </a:solidFill>
                <a:latin typeface="Calibri" panose="020F0502020204030204" pitchFamily="34" charset="0"/>
                <a:cs typeface="Times New Roman" pitchFamily="18" charset="0"/>
              </a:rPr>
              <a:t>engineering and pharmacy students </a:t>
            </a:r>
            <a:br>
              <a:rPr lang="en-US" sz="1800" dirty="0" smtClean="0">
                <a:solidFill>
                  <a:schemeClr val="tx1"/>
                </a:solidFill>
                <a:latin typeface="Calibri" panose="020F0502020204030204" pitchFamily="34" charset="0"/>
                <a:cs typeface="Times New Roman" pitchFamily="18" charset="0"/>
              </a:rPr>
            </a:br>
            <a:r>
              <a:rPr lang="en-US" sz="1800" dirty="0" smtClean="0">
                <a:solidFill>
                  <a:schemeClr val="tx1"/>
                </a:solidFill>
                <a:latin typeface="Calibri" panose="020F0502020204030204" pitchFamily="34" charset="0"/>
                <a:cs typeface="Times New Roman" pitchFamily="18" charset="0"/>
              </a:rPr>
              <a:t>learn side-by-side</a:t>
            </a:r>
          </a:p>
          <a:p>
            <a:pPr marL="0" indent="0" eaLnBrk="1" hangingPunct="1">
              <a:defRPr/>
            </a:pPr>
            <a:r>
              <a:rPr lang="en-US" sz="1800" dirty="0" smtClean="0">
                <a:solidFill>
                  <a:schemeClr val="tx1"/>
                </a:solidFill>
                <a:latin typeface="Calibri" panose="020F0502020204030204" pitchFamily="34" charset="0"/>
                <a:cs typeface="Times New Roman" pitchFamily="18" charset="0"/>
              </a:rPr>
              <a:t>Faculty perform cutting-edge research, </a:t>
            </a:r>
            <a:br>
              <a:rPr lang="en-US" sz="1800" dirty="0" smtClean="0">
                <a:solidFill>
                  <a:schemeClr val="tx1"/>
                </a:solidFill>
                <a:latin typeface="Calibri" panose="020F0502020204030204" pitchFamily="34" charset="0"/>
                <a:cs typeface="Times New Roman" pitchFamily="18" charset="0"/>
              </a:rPr>
            </a:br>
            <a:r>
              <a:rPr lang="en-US" sz="1800" dirty="0" smtClean="0">
                <a:solidFill>
                  <a:schemeClr val="tx1"/>
                </a:solidFill>
                <a:latin typeface="Calibri" panose="020F0502020204030204" pitchFamily="34" charset="0"/>
                <a:cs typeface="Times New Roman" pitchFamily="18" charset="0"/>
              </a:rPr>
              <a:t>discover next generation medicines and </a:t>
            </a:r>
            <a:br>
              <a:rPr lang="en-US" sz="1800" dirty="0" smtClean="0">
                <a:solidFill>
                  <a:schemeClr val="tx1"/>
                </a:solidFill>
                <a:latin typeface="Calibri" panose="020F0502020204030204" pitchFamily="34" charset="0"/>
                <a:cs typeface="Times New Roman" pitchFamily="18" charset="0"/>
              </a:rPr>
            </a:br>
            <a:r>
              <a:rPr lang="en-US" sz="1800" dirty="0" smtClean="0">
                <a:solidFill>
                  <a:schemeClr val="tx1"/>
                </a:solidFill>
                <a:latin typeface="Calibri" panose="020F0502020204030204" pitchFamily="34" charset="0"/>
                <a:cs typeface="Times New Roman" pitchFamily="18" charset="0"/>
              </a:rPr>
              <a:t>devices—and cures</a:t>
            </a:r>
          </a:p>
          <a:p>
            <a:pPr marL="0" indent="0" eaLnBrk="1" hangingPunct="1">
              <a:defRPr/>
            </a:pPr>
            <a:r>
              <a:rPr lang="en-US" sz="1800" dirty="0" smtClean="0">
                <a:solidFill>
                  <a:schemeClr val="tx1"/>
                </a:solidFill>
                <a:latin typeface="Calibri" panose="020F0502020204030204" pitchFamily="34" charset="0"/>
                <a:cs typeface="Times New Roman" pitchFamily="18" charset="0"/>
              </a:rPr>
              <a:t>Bio/life science, medical device and </a:t>
            </a:r>
            <a:br>
              <a:rPr lang="en-US" sz="1800" dirty="0" smtClean="0">
                <a:solidFill>
                  <a:schemeClr val="tx1"/>
                </a:solidFill>
                <a:latin typeface="Calibri" panose="020F0502020204030204" pitchFamily="34" charset="0"/>
                <a:cs typeface="Times New Roman" pitchFamily="18" charset="0"/>
              </a:rPr>
            </a:br>
            <a:r>
              <a:rPr lang="en-US" sz="1800" dirty="0" smtClean="0">
                <a:solidFill>
                  <a:schemeClr val="tx1"/>
                </a:solidFill>
                <a:latin typeface="Calibri" panose="020F0502020204030204" pitchFamily="34" charset="0"/>
                <a:cs typeface="Times New Roman" pitchFamily="18" charset="0"/>
              </a:rPr>
              <a:t>diagnostic entrepreneurs and start-up </a:t>
            </a:r>
            <a:br>
              <a:rPr lang="en-US" sz="1800" dirty="0" smtClean="0">
                <a:solidFill>
                  <a:schemeClr val="tx1"/>
                </a:solidFill>
                <a:latin typeface="Calibri" panose="020F0502020204030204" pitchFamily="34" charset="0"/>
                <a:cs typeface="Times New Roman" pitchFamily="18" charset="0"/>
              </a:rPr>
            </a:br>
            <a:r>
              <a:rPr lang="en-US" sz="1800" dirty="0" smtClean="0">
                <a:solidFill>
                  <a:schemeClr val="tx1"/>
                </a:solidFill>
                <a:latin typeface="Calibri" panose="020F0502020204030204" pitchFamily="34" charset="0"/>
                <a:cs typeface="Times New Roman" pitchFamily="18" charset="0"/>
              </a:rPr>
              <a:t>companies have the labs, resources and support to achieve success</a:t>
            </a:r>
          </a:p>
          <a:p>
            <a:pPr marL="0" indent="0" eaLnBrk="1" hangingPunct="1">
              <a:defRPr/>
            </a:pPr>
            <a:r>
              <a:rPr lang="en-US" sz="1800" dirty="0" smtClean="0">
                <a:solidFill>
                  <a:schemeClr val="tx1"/>
                </a:solidFill>
                <a:latin typeface="Calibri" panose="020F0502020204030204" pitchFamily="34" charset="0"/>
                <a:cs typeface="Times New Roman" pitchFamily="18" charset="0"/>
              </a:rPr>
              <a:t>Incubator, accelerator and established companies come together</a:t>
            </a:r>
            <a:br>
              <a:rPr lang="en-US" sz="1800" dirty="0" smtClean="0">
                <a:solidFill>
                  <a:schemeClr val="tx1"/>
                </a:solidFill>
                <a:latin typeface="Calibri" panose="020F0502020204030204" pitchFamily="34" charset="0"/>
                <a:cs typeface="Times New Roman" pitchFamily="18" charset="0"/>
              </a:rPr>
            </a:br>
            <a:r>
              <a:rPr lang="en-US" sz="1800" dirty="0" smtClean="0">
                <a:solidFill>
                  <a:schemeClr val="tx1"/>
                </a:solidFill>
                <a:latin typeface="Calibri" panose="020F0502020204030204" pitchFamily="34" charset="0"/>
                <a:cs typeface="Times New Roman" pitchFamily="18" charset="0"/>
              </a:rPr>
              <a:t>to solve current problems through collaboration in a multitude </a:t>
            </a:r>
            <a:br>
              <a:rPr lang="en-US" sz="1800" dirty="0" smtClean="0">
                <a:solidFill>
                  <a:schemeClr val="tx1"/>
                </a:solidFill>
                <a:latin typeface="Calibri" panose="020F0502020204030204" pitchFamily="34" charset="0"/>
                <a:cs typeface="Times New Roman" pitchFamily="18" charset="0"/>
              </a:rPr>
            </a:br>
            <a:r>
              <a:rPr lang="en-US" sz="1800" dirty="0" smtClean="0">
                <a:solidFill>
                  <a:srgbClr val="FFFFFF"/>
                </a:solidFill>
                <a:latin typeface="Times New Roman" pitchFamily="18" charset="0"/>
                <a:cs typeface="Times New Roman" pitchFamily="18" charset="0"/>
              </a:rPr>
              <a:t>of mutually beneficial arrangements</a:t>
            </a:r>
          </a:p>
          <a:p>
            <a:pPr marL="0" indent="0">
              <a:defRPr/>
            </a:pPr>
            <a:endParaRPr lang="en-US" sz="1800" dirty="0" smtClean="0">
              <a:latin typeface="Times New Roman" pitchFamily="18" charset="0"/>
              <a:cs typeface="Times New Roman" pitchFamily="18" charset="0"/>
            </a:endParaRPr>
          </a:p>
        </p:txBody>
      </p:sp>
      <p:pic>
        <p:nvPicPr>
          <p:cNvPr id="49155" name="Picture 3" descr="CLSB_Design_Review_Package_July_11_2011_Page_83.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34000" y="2286000"/>
            <a:ext cx="32369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431800" y="303213"/>
            <a:ext cx="82296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wrap="none" lIns="0"/>
          <a:lstStyle>
            <a:lvl1pPr algn="l" rtl="0" eaLnBrk="0" fontAlgn="base" hangingPunct="0">
              <a:spcBef>
                <a:spcPct val="0"/>
              </a:spcBef>
              <a:spcAft>
                <a:spcPct val="0"/>
              </a:spcAft>
              <a:defRPr sz="3000" b="1">
                <a:solidFill>
                  <a:schemeClr val="bg1"/>
                </a:solidFill>
                <a:latin typeface="+mj-lt"/>
                <a:ea typeface="+mj-ea"/>
                <a:cs typeface="+mj-cs"/>
              </a:defRPr>
            </a:lvl1pPr>
            <a:lvl2pPr algn="l" rtl="0" eaLnBrk="0" fontAlgn="base" hangingPunct="0">
              <a:spcBef>
                <a:spcPct val="0"/>
              </a:spcBef>
              <a:spcAft>
                <a:spcPct val="0"/>
              </a:spcAft>
              <a:defRPr sz="3000" b="1">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3000" b="1">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3000" b="1">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3000" b="1">
                <a:solidFill>
                  <a:schemeClr val="bg1"/>
                </a:solidFill>
                <a:latin typeface="Arial" charset="0"/>
                <a:ea typeface="ＭＳ Ｐゴシック" charset="0"/>
                <a:cs typeface="Arial" charset="0"/>
              </a:defRPr>
            </a:lvl5pPr>
            <a:lvl6pPr marL="457200" algn="l" rtl="0" fontAlgn="base">
              <a:spcBef>
                <a:spcPct val="0"/>
              </a:spcBef>
              <a:spcAft>
                <a:spcPct val="0"/>
              </a:spcAft>
              <a:defRPr sz="3000" b="1">
                <a:solidFill>
                  <a:schemeClr val="bg1"/>
                </a:solidFill>
                <a:latin typeface="Arial" charset="0"/>
                <a:ea typeface="ＭＳ Ｐゴシック" charset="0"/>
                <a:cs typeface="Arial" charset="0"/>
              </a:defRPr>
            </a:lvl6pPr>
            <a:lvl7pPr marL="914400" algn="l" rtl="0" fontAlgn="base">
              <a:spcBef>
                <a:spcPct val="0"/>
              </a:spcBef>
              <a:spcAft>
                <a:spcPct val="0"/>
              </a:spcAft>
              <a:defRPr sz="3000" b="1">
                <a:solidFill>
                  <a:schemeClr val="bg1"/>
                </a:solidFill>
                <a:latin typeface="Arial" charset="0"/>
                <a:ea typeface="ＭＳ Ｐゴシック" charset="0"/>
                <a:cs typeface="Arial" charset="0"/>
              </a:defRPr>
            </a:lvl7pPr>
            <a:lvl8pPr marL="1371600" algn="l" rtl="0" fontAlgn="base">
              <a:spcBef>
                <a:spcPct val="0"/>
              </a:spcBef>
              <a:spcAft>
                <a:spcPct val="0"/>
              </a:spcAft>
              <a:defRPr sz="3000" b="1">
                <a:solidFill>
                  <a:schemeClr val="bg1"/>
                </a:solidFill>
                <a:latin typeface="Arial" charset="0"/>
                <a:ea typeface="ＭＳ Ｐゴシック" charset="0"/>
                <a:cs typeface="Arial" charset="0"/>
              </a:defRPr>
            </a:lvl8pPr>
            <a:lvl9pPr marL="1828800" algn="l" rtl="0" fontAlgn="base">
              <a:spcBef>
                <a:spcPct val="0"/>
              </a:spcBef>
              <a:spcAft>
                <a:spcPct val="0"/>
              </a:spcAft>
              <a:defRPr sz="3000" b="1">
                <a:solidFill>
                  <a:schemeClr val="bg1"/>
                </a:solidFill>
                <a:latin typeface="Arial" charset="0"/>
                <a:ea typeface="ＭＳ Ｐゴシック" charset="0"/>
                <a:cs typeface="Arial" charset="0"/>
              </a:defRPr>
            </a:lvl9pPr>
          </a:lstStyle>
          <a:p>
            <a:pPr>
              <a:defRPr/>
            </a:pPr>
            <a:r>
              <a:rPr lang="en-US" dirty="0" smtClean="0">
                <a:latin typeface="Myriad Pro Light"/>
                <a:cs typeface="Times New Roman"/>
              </a:rPr>
              <a:t>Education</a:t>
            </a:r>
            <a:endParaRPr lang="en-US" dirty="0">
              <a:latin typeface="Myriad Pro Light"/>
              <a:cs typeface="Times New Roman"/>
            </a:endParaRPr>
          </a:p>
        </p:txBody>
      </p:sp>
      <p:sp>
        <p:nvSpPr>
          <p:cNvPr id="2" name="Slide Number Placeholder 1"/>
          <p:cNvSpPr>
            <a:spLocks noGrp="1"/>
          </p:cNvSpPr>
          <p:nvPr>
            <p:ph type="sldNum" sz="quarter" idx="11"/>
          </p:nvPr>
        </p:nvSpPr>
        <p:spPr/>
        <p:txBody>
          <a:bodyPr/>
          <a:lstStyle/>
          <a:p>
            <a:pPr>
              <a:defRPr/>
            </a:pPr>
            <a:fld id="{B07CB964-9207-4B8F-8E9D-1C68D61F29C8}" type="slidenum">
              <a:rPr lang="en-US"/>
              <a:pPr>
                <a:defRPr/>
              </a:pPr>
              <a:t>24</a:t>
            </a:fld>
            <a:endParaRPr lang="en-US"/>
          </a:p>
        </p:txBody>
      </p:sp>
    </p:spTree>
    <p:extLst>
      <p:ext uri="{BB962C8B-B14F-4D97-AF65-F5344CB8AC3E}">
        <p14:creationId xmlns:p14="http://schemas.microsoft.com/office/powerpoint/2010/main" val="16319359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5867400" y="2057400"/>
            <a:ext cx="1524000" cy="1752600"/>
          </a:xfrm>
          <a:prstGeom prst="rect">
            <a:avLst/>
          </a:prstGeom>
          <a:gradFill rotWithShape="1">
            <a:gsLst>
              <a:gs pos="0">
                <a:srgbClr val="FFFFFF"/>
              </a:gs>
              <a:gs pos="100000">
                <a:srgbClr val="FFFFFF"/>
              </a:gs>
            </a:gsLst>
            <a:lin ang="5400000"/>
          </a:gradFill>
          <a:ln w="9525">
            <a:solidFill>
              <a:srgbClr val="A6A6A6"/>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 name="Content Placeholder 2"/>
          <p:cNvSpPr>
            <a:spLocks noGrp="1"/>
          </p:cNvSpPr>
          <p:nvPr>
            <p:ph idx="1"/>
          </p:nvPr>
        </p:nvSpPr>
        <p:spPr>
          <a:xfrm>
            <a:off x="428625" y="1828801"/>
            <a:ext cx="8229600" cy="4495799"/>
          </a:xfrm>
        </p:spPr>
        <p:txBody>
          <a:bodyPr/>
          <a:lstStyle/>
          <a:p>
            <a:pPr>
              <a:lnSpc>
                <a:spcPct val="90000"/>
              </a:lnSpc>
              <a:spcBef>
                <a:spcPts val="500"/>
              </a:spcBef>
              <a:spcAft>
                <a:spcPts val="500"/>
              </a:spcAft>
              <a:buClr>
                <a:schemeClr val="bg1"/>
              </a:buClr>
              <a:buFont typeface="Arial"/>
              <a:buChar char="•"/>
              <a:defRPr/>
            </a:pPr>
            <a:r>
              <a:rPr lang="en-US" sz="2000" i="1" dirty="0" smtClean="0">
                <a:latin typeface="Calibri" panose="020F0502020204030204" pitchFamily="34" charset="0"/>
                <a:cs typeface="Times New Roman"/>
              </a:rPr>
              <a:t>US News &amp; World Report </a:t>
            </a:r>
            <a:r>
              <a:rPr lang="en-US" sz="2000" dirty="0" smtClean="0">
                <a:latin typeface="Calibri" panose="020F0502020204030204" pitchFamily="34" charset="0"/>
                <a:cs typeface="Times New Roman"/>
              </a:rPr>
              <a:t>national rankings:</a:t>
            </a:r>
          </a:p>
          <a:p>
            <a:pPr marL="685800" lvl="1">
              <a:lnSpc>
                <a:spcPct val="90000"/>
              </a:lnSpc>
              <a:spcBef>
                <a:spcPts val="500"/>
              </a:spcBef>
              <a:spcAft>
                <a:spcPts val="500"/>
              </a:spcAft>
              <a:buClr>
                <a:schemeClr val="bg1"/>
              </a:buClr>
              <a:buFont typeface="Arial"/>
              <a:buChar char="•"/>
              <a:tabLst>
                <a:tab pos="3543300" algn="r"/>
              </a:tabLst>
              <a:defRPr/>
            </a:pPr>
            <a:r>
              <a:rPr lang="en-US" sz="1800" dirty="0" smtClean="0">
                <a:latin typeface="Calibri" panose="020F0502020204030204" pitchFamily="34" charset="0"/>
                <a:cs typeface="Times New Roman"/>
              </a:rPr>
              <a:t>Family Medicine 	#2</a:t>
            </a:r>
          </a:p>
          <a:p>
            <a:pPr marL="685800" lvl="1">
              <a:lnSpc>
                <a:spcPct val="90000"/>
              </a:lnSpc>
              <a:spcBef>
                <a:spcPts val="500"/>
              </a:spcBef>
              <a:spcAft>
                <a:spcPts val="500"/>
              </a:spcAft>
              <a:buClr>
                <a:schemeClr val="bg1"/>
              </a:buClr>
              <a:buFont typeface="Arial"/>
              <a:buChar char="•"/>
              <a:tabLst>
                <a:tab pos="3543300" algn="r"/>
              </a:tabLst>
              <a:defRPr/>
            </a:pPr>
            <a:r>
              <a:rPr lang="en-US" sz="1800" dirty="0" smtClean="0">
                <a:latin typeface="Calibri" panose="020F0502020204030204" pitchFamily="34" charset="0"/>
                <a:cs typeface="Times New Roman"/>
              </a:rPr>
              <a:t>Primary Care 	#3</a:t>
            </a:r>
          </a:p>
          <a:p>
            <a:pPr marL="685800" lvl="1">
              <a:lnSpc>
                <a:spcPct val="90000"/>
              </a:lnSpc>
              <a:spcBef>
                <a:spcPts val="500"/>
              </a:spcBef>
              <a:spcAft>
                <a:spcPts val="500"/>
              </a:spcAft>
              <a:buClr>
                <a:schemeClr val="bg1"/>
              </a:buClr>
              <a:buFont typeface="Arial"/>
              <a:buChar char="•"/>
              <a:tabLst>
                <a:tab pos="3543300" algn="r"/>
              </a:tabLst>
              <a:defRPr/>
            </a:pPr>
            <a:r>
              <a:rPr lang="en-US" sz="1800" dirty="0" smtClean="0">
                <a:latin typeface="Calibri" panose="020F0502020204030204" pitchFamily="34" charset="0"/>
                <a:cs typeface="Times New Roman"/>
              </a:rPr>
              <a:t>Rural Medicine 	#5</a:t>
            </a:r>
          </a:p>
          <a:p>
            <a:pPr marL="685800" lvl="1">
              <a:lnSpc>
                <a:spcPct val="90000"/>
              </a:lnSpc>
              <a:spcBef>
                <a:spcPts val="500"/>
              </a:spcBef>
              <a:spcAft>
                <a:spcPts val="500"/>
              </a:spcAft>
              <a:buClr>
                <a:schemeClr val="bg1"/>
              </a:buClr>
              <a:buFont typeface="Arial"/>
              <a:buChar char="•"/>
              <a:tabLst>
                <a:tab pos="3543300" algn="r"/>
              </a:tabLst>
              <a:defRPr/>
            </a:pPr>
            <a:r>
              <a:rPr lang="en-US" sz="1800" dirty="0" smtClean="0">
                <a:latin typeface="Calibri" panose="020F0502020204030204" pitchFamily="34" charset="0"/>
                <a:cs typeface="Times New Roman"/>
              </a:rPr>
              <a:t>Physician Assistant 	#6</a:t>
            </a:r>
          </a:p>
          <a:p>
            <a:pPr marL="685800" lvl="1">
              <a:lnSpc>
                <a:spcPct val="90000"/>
              </a:lnSpc>
              <a:spcBef>
                <a:spcPts val="500"/>
              </a:spcBef>
              <a:spcAft>
                <a:spcPts val="500"/>
              </a:spcAft>
              <a:buClr>
                <a:schemeClr val="bg1"/>
              </a:buClr>
              <a:buFont typeface="Arial"/>
              <a:buChar char="•"/>
              <a:tabLst>
                <a:tab pos="3543300" algn="r"/>
              </a:tabLst>
              <a:defRPr/>
            </a:pPr>
            <a:r>
              <a:rPr lang="en-US" sz="1800" dirty="0" smtClean="0">
                <a:latin typeface="Calibri" panose="020F0502020204030204" pitchFamily="34" charset="0"/>
                <a:cs typeface="Times New Roman"/>
              </a:rPr>
              <a:t>Nurse Midwifery 	#1</a:t>
            </a:r>
          </a:p>
          <a:p>
            <a:pPr marL="685800" lvl="1">
              <a:lnSpc>
                <a:spcPct val="90000"/>
              </a:lnSpc>
              <a:spcBef>
                <a:spcPts val="500"/>
              </a:spcBef>
              <a:spcAft>
                <a:spcPts val="500"/>
              </a:spcAft>
              <a:buClr>
                <a:schemeClr val="bg1"/>
              </a:buClr>
              <a:buFont typeface="Arial"/>
              <a:buChar char="•"/>
              <a:tabLst>
                <a:tab pos="3543300" algn="r"/>
              </a:tabLst>
              <a:defRPr/>
            </a:pPr>
            <a:r>
              <a:rPr lang="en-US" sz="1800" dirty="0" smtClean="0">
                <a:latin typeface="Calibri" panose="020F0502020204030204" pitchFamily="34" charset="0"/>
                <a:cs typeface="Times New Roman"/>
              </a:rPr>
              <a:t>Geriatric Nurse Practitioner 	#4</a:t>
            </a:r>
          </a:p>
          <a:p>
            <a:pPr marL="685800" lvl="1">
              <a:lnSpc>
                <a:spcPct val="90000"/>
              </a:lnSpc>
              <a:spcBef>
                <a:spcPts val="500"/>
              </a:spcBef>
              <a:spcAft>
                <a:spcPts val="500"/>
              </a:spcAft>
              <a:buClr>
                <a:schemeClr val="bg1"/>
              </a:buClr>
              <a:buFont typeface="Arial"/>
              <a:buChar char="•"/>
              <a:tabLst>
                <a:tab pos="3543300" algn="r"/>
              </a:tabLst>
              <a:defRPr/>
            </a:pPr>
            <a:r>
              <a:rPr lang="en-US" sz="1800" dirty="0" smtClean="0">
                <a:latin typeface="Calibri" panose="020F0502020204030204" pitchFamily="34" charset="0"/>
                <a:cs typeface="Times New Roman"/>
              </a:rPr>
              <a:t>Family Nurse Practitioner 	#6</a:t>
            </a:r>
          </a:p>
          <a:p>
            <a:pPr>
              <a:lnSpc>
                <a:spcPct val="90000"/>
              </a:lnSpc>
              <a:spcBef>
                <a:spcPts val="500"/>
              </a:spcBef>
              <a:spcAft>
                <a:spcPts val="500"/>
              </a:spcAft>
              <a:buClr>
                <a:schemeClr val="bg1"/>
              </a:buClr>
              <a:buFont typeface="Arial"/>
              <a:buChar char="•"/>
              <a:defRPr/>
            </a:pPr>
            <a:r>
              <a:rPr lang="en-US" sz="2000" i="1" dirty="0" smtClean="0">
                <a:latin typeface="Calibri" panose="020F0502020204030204" pitchFamily="34" charset="0"/>
                <a:cs typeface="Times New Roman"/>
              </a:rPr>
              <a:t>Annals of Internal Medicine</a:t>
            </a:r>
          </a:p>
          <a:p>
            <a:pPr marL="685800" lvl="1">
              <a:lnSpc>
                <a:spcPct val="90000"/>
              </a:lnSpc>
              <a:spcBef>
                <a:spcPts val="500"/>
              </a:spcBef>
              <a:spcAft>
                <a:spcPts val="500"/>
              </a:spcAft>
              <a:buClr>
                <a:schemeClr val="bg1"/>
              </a:buClr>
              <a:buFont typeface="Arial"/>
              <a:buChar char="•"/>
              <a:defRPr/>
            </a:pPr>
            <a:r>
              <a:rPr lang="en-US" sz="1800" dirty="0" smtClean="0">
                <a:latin typeface="Calibri" panose="020F0502020204030204" pitchFamily="34" charset="0"/>
                <a:cs typeface="Times New Roman"/>
              </a:rPr>
              <a:t>OHSU ranked #11 out of 141 medical schools in </a:t>
            </a:r>
            <a:br>
              <a:rPr lang="en-US" sz="1800" dirty="0" smtClean="0">
                <a:latin typeface="Calibri" panose="020F0502020204030204" pitchFamily="34" charset="0"/>
                <a:cs typeface="Times New Roman"/>
              </a:rPr>
            </a:br>
            <a:r>
              <a:rPr lang="en-US" sz="1800" dirty="0" smtClean="0">
                <a:latin typeface="Calibri" panose="020F0502020204030204" pitchFamily="34" charset="0"/>
                <a:cs typeface="Times New Roman"/>
              </a:rPr>
              <a:t>the nation based on Social Mission Score</a:t>
            </a:r>
          </a:p>
          <a:p>
            <a:pPr marL="685800" lvl="1">
              <a:lnSpc>
                <a:spcPct val="90000"/>
              </a:lnSpc>
              <a:spcBef>
                <a:spcPts val="500"/>
              </a:spcBef>
              <a:spcAft>
                <a:spcPts val="500"/>
              </a:spcAft>
              <a:buClr>
                <a:schemeClr val="bg1"/>
              </a:buClr>
              <a:buFont typeface="Arial"/>
              <a:buChar char="•"/>
              <a:defRPr/>
            </a:pPr>
            <a:endParaRPr lang="en-US" sz="1800" dirty="0" smtClean="0">
              <a:latin typeface="Times New Roman"/>
              <a:cs typeface="Times New Roman"/>
            </a:endParaRPr>
          </a:p>
        </p:txBody>
      </p:sp>
      <p:pic>
        <p:nvPicPr>
          <p:cNvPr id="47108" name="Content Placeholder 6" descr="usnews2010.gi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932488" y="2112963"/>
            <a:ext cx="1393825"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431800" y="228600"/>
            <a:ext cx="8229600"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wrap="none" l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3000" b="1" dirty="0" smtClean="0">
                <a:solidFill>
                  <a:schemeClr val="bg1"/>
                </a:solidFill>
                <a:latin typeface="Myriad Pro Light"/>
                <a:cs typeface="Times New Roman" pitchFamily="18" charset="0"/>
              </a:rPr>
              <a:t>Education - Rankings</a:t>
            </a:r>
          </a:p>
        </p:txBody>
      </p:sp>
      <p:sp>
        <p:nvSpPr>
          <p:cNvPr id="10" name="Rectangle 9"/>
          <p:cNvSpPr>
            <a:spLocks noChangeArrowheads="1"/>
          </p:cNvSpPr>
          <p:nvPr/>
        </p:nvSpPr>
        <p:spPr bwMode="auto">
          <a:xfrm>
            <a:off x="7237413" y="1447800"/>
            <a:ext cx="1371600" cy="1828800"/>
          </a:xfrm>
          <a:prstGeom prst="rect">
            <a:avLst/>
          </a:prstGeom>
          <a:gradFill rotWithShape="1">
            <a:gsLst>
              <a:gs pos="0">
                <a:srgbClr val="FFFFFF"/>
              </a:gs>
              <a:gs pos="100000">
                <a:srgbClr val="FFFFFF"/>
              </a:gs>
            </a:gsLst>
            <a:lin ang="5400000"/>
          </a:gradFill>
          <a:ln w="9525">
            <a:solidFill>
              <a:srgbClr val="A6A6A6"/>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pic>
        <p:nvPicPr>
          <p:cNvPr id="47111" name="Picture 4" descr="51oAu56S9k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15200" y="1524000"/>
            <a:ext cx="12144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5" descr="Annals of Internal Medicine">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86600" y="3505200"/>
            <a:ext cx="13779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31761802-BE3A-4CC9-97D6-054DAFD1E4CD}" type="slidenum">
              <a:rPr lang="en-US"/>
              <a:pPr>
                <a:defRPr/>
              </a:pPr>
              <a:t>25</a:t>
            </a:fld>
            <a:endParaRPr lang="en-US"/>
          </a:p>
        </p:txBody>
      </p:sp>
    </p:spTree>
    <p:extLst>
      <p:ext uri="{BB962C8B-B14F-4D97-AF65-F5344CB8AC3E}">
        <p14:creationId xmlns:p14="http://schemas.microsoft.com/office/powerpoint/2010/main" val="305784994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a:rPr>
              <a:t>Teaching and Indian Country</a:t>
            </a:r>
            <a:endParaRPr lang="en-US" dirty="0">
              <a:latin typeface="Myriad Pro Light"/>
            </a:endParaRPr>
          </a:p>
        </p:txBody>
      </p:sp>
      <p:sp>
        <p:nvSpPr>
          <p:cNvPr id="3" name="Content Placeholder 2"/>
          <p:cNvSpPr>
            <a:spLocks noGrp="1"/>
          </p:cNvSpPr>
          <p:nvPr>
            <p:ph idx="1"/>
          </p:nvPr>
        </p:nvSpPr>
        <p:spPr>
          <a:xfrm>
            <a:off x="76200" y="1752599"/>
            <a:ext cx="8839200" cy="4373565"/>
          </a:xfrm>
        </p:spPr>
        <p:txBody>
          <a:bodyPr/>
          <a:lstStyle/>
          <a:p>
            <a:pPr lvl="0"/>
            <a:r>
              <a:rPr lang="en-US" sz="1300" dirty="0" smtClean="0">
                <a:latin typeface="Calibri" panose="020F0502020204030204" pitchFamily="34" charset="0"/>
              </a:rPr>
              <a:t>For </a:t>
            </a:r>
            <a:r>
              <a:rPr lang="en-US" sz="1300" dirty="0">
                <a:latin typeface="Calibri" panose="020F0502020204030204" pitchFamily="34" charset="0"/>
              </a:rPr>
              <a:t>nearly a decade, American Indian/Alaska Native health professionals from all over Indian Country have participated in a Summer Research Institute coordinated by OHSU’s Prevention Research Center in partnership with the Northwest Portland Indian Health Board that has been growing each and every year.  OHSU Public Health and Preventative Medicine Department Faculty: Tom Becker MD, PHD,  William Lambert PhD, Dennis McCarty PhD, Traci Reickmann PhD, Patricia Silk Walker RN, PhD (Cherokee of Oklahoma) to name a few, are demonstrating key partnerships and collaborative in Indian country. A three-week Summer Research Training Institute for American Indian/Alaska Native designed to meet the needs of professionals who work in diverse areas of Indian health emphasizing research skills, program design, and implementation which benefits new skill building opportunity broadly. It is a key program with the Northwest Portland Area Indian Health Board, a 2013 recipient of an OHSU Diversity Award recognized as “Community Partner of the Year.”  The 2013 Summer Institute had over 70 participants and this next year’s Institute will take place in June-July 2014</a:t>
            </a:r>
            <a:r>
              <a:rPr lang="en-US" sz="1300" dirty="0" smtClean="0">
                <a:latin typeface="Calibri" panose="020F0502020204030204" pitchFamily="34" charset="0"/>
              </a:rPr>
              <a:t>.</a:t>
            </a:r>
          </a:p>
          <a:p>
            <a:pPr lvl="0"/>
            <a:endParaRPr lang="en-US" sz="1300" dirty="0">
              <a:latin typeface="Calibri" panose="020F0502020204030204" pitchFamily="34" charset="0"/>
            </a:endParaRPr>
          </a:p>
          <a:p>
            <a:pPr lvl="0"/>
            <a:r>
              <a:rPr lang="en-US" sz="1300" dirty="0">
                <a:latin typeface="Calibri" panose="020F0502020204030204" pitchFamily="34" charset="0"/>
              </a:rPr>
              <a:t>OHSU Physician Assistant Program and other Departments through the School of Medicine have placed students on Indian reservations in health centers operated by the Indian Health service or tribally operated in the State of Oregon.  The experience allows students to learn and to gain knowledge of working in tribal and/or rural settings towards culture sensitivity and competency. For example, the Confederated Tribes of Warm Springs takes two to six OHSU students a year for the Rural and Community Health Clerkship administered through OHSU’s Area Health Education Center.  OHSU Physician Assistant Program student will be on-site in January 2014 working with Indian Health Service Warm Springs Doctor Thomas </a:t>
            </a:r>
            <a:r>
              <a:rPr lang="en-US" sz="1300" dirty="0" err="1">
                <a:latin typeface="Calibri" panose="020F0502020204030204" pitchFamily="34" charset="0"/>
              </a:rPr>
              <a:t>Creelman</a:t>
            </a:r>
            <a:r>
              <a:rPr lang="en-US" sz="1300" dirty="0">
                <a:latin typeface="Calibri" panose="020F0502020204030204" pitchFamily="34" charset="0"/>
              </a:rPr>
              <a:t>, MD, a family practice physician there. </a:t>
            </a:r>
          </a:p>
          <a:p>
            <a:endParaRPr lang="en-US" dirty="0"/>
          </a:p>
        </p:txBody>
      </p:sp>
    </p:spTree>
    <p:extLst>
      <p:ext uri="{BB962C8B-B14F-4D97-AF65-F5344CB8AC3E}">
        <p14:creationId xmlns:p14="http://schemas.microsoft.com/office/powerpoint/2010/main" val="364953697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a:rPr>
              <a:t>Teaching and Indian Country</a:t>
            </a:r>
            <a:endParaRPr lang="en-US" dirty="0">
              <a:latin typeface="Myriad Pro Light"/>
            </a:endParaRPr>
          </a:p>
        </p:txBody>
      </p:sp>
      <p:sp>
        <p:nvSpPr>
          <p:cNvPr id="3" name="Content Placeholder 2"/>
          <p:cNvSpPr>
            <a:spLocks noGrp="1"/>
          </p:cNvSpPr>
          <p:nvPr>
            <p:ph idx="1"/>
          </p:nvPr>
        </p:nvSpPr>
        <p:spPr>
          <a:xfrm>
            <a:off x="76200" y="1752599"/>
            <a:ext cx="8839200" cy="4373565"/>
          </a:xfrm>
        </p:spPr>
        <p:txBody>
          <a:bodyPr/>
          <a:lstStyle/>
          <a:p>
            <a:pPr lvl="0"/>
            <a:endParaRPr lang="en-US" sz="1400" dirty="0" smtClean="0">
              <a:latin typeface="Calibri" panose="020F0502020204030204" pitchFamily="34" charset="0"/>
            </a:endParaRPr>
          </a:p>
          <a:p>
            <a:r>
              <a:rPr lang="en-US" sz="1400" dirty="0">
                <a:latin typeface="Calibri" panose="020F0502020204030204" pitchFamily="34" charset="0"/>
              </a:rPr>
              <a:t>Cultural Competency lectures, hosted by the Center for Diversity &amp; Inclusion, have focused on helping health professionals identify and address specific cultural, health, education, research and public policy barriers for Native Americans and other communities of color to gain a better understanding for cultural sensitivity and awareness of unique issues of the tribal population. </a:t>
            </a:r>
          </a:p>
          <a:p>
            <a:pPr lvl="0"/>
            <a:r>
              <a:rPr lang="en-US" sz="1400" dirty="0" smtClean="0">
                <a:latin typeface="Calibri" panose="020F0502020204030204" pitchFamily="34" charset="0"/>
              </a:rPr>
              <a:t>OHSU </a:t>
            </a:r>
            <a:r>
              <a:rPr lang="en-US" sz="1400" dirty="0">
                <a:latin typeface="Calibri" panose="020F0502020204030204" pitchFamily="34" charset="0"/>
              </a:rPr>
              <a:t>hosted the Association of American Indian Physicians (AAIP) Student Members from across the Western region during the 40</a:t>
            </a:r>
            <a:r>
              <a:rPr lang="en-US" sz="1400" baseline="30000" dirty="0">
                <a:latin typeface="Calibri" panose="020F0502020204030204" pitchFamily="34" charset="0"/>
              </a:rPr>
              <a:t>th</a:t>
            </a:r>
            <a:r>
              <a:rPr lang="en-US" sz="1400" dirty="0">
                <a:latin typeface="Calibri" panose="020F0502020204030204" pitchFamily="34" charset="0"/>
              </a:rPr>
              <a:t> Annual Meeting, as Portland hosted a meeting of the AAIP for the first time. Almost 30 medical and pre-med students from Washington, Arizona, Minnesota, California and Oregon gathered at OHSU for the weeklong conference.  R. Dale Walker, M.D. (Cherokee of Oklahoma), OHSU Faculty in Psychiatry, served as President of the AAIP coordinating the event, and also was recognized as “Indian Physician of the Year” by the AAIP. This year, OHSU was represented at the annual meeting and recruited students and faculty</a:t>
            </a:r>
            <a:r>
              <a:rPr lang="en-US" sz="1400" dirty="0" smtClean="0">
                <a:latin typeface="Calibri" panose="020F0502020204030204" pitchFamily="34" charset="0"/>
              </a:rPr>
              <a:t>.</a:t>
            </a:r>
            <a:endParaRPr lang="en-US" sz="1400" dirty="0">
              <a:latin typeface="Calibri" panose="020F0502020204030204" pitchFamily="34" charset="0"/>
            </a:endParaRPr>
          </a:p>
          <a:p>
            <a:r>
              <a:rPr lang="en-US" sz="1400" dirty="0">
                <a:latin typeface="Calibri" panose="020F0502020204030204" pitchFamily="34" charset="0"/>
              </a:rPr>
              <a:t>OHSU has funded scholarship grants in partnership with the Oregon Native American Chamber to support Native American students who want to pursue undergraduate degrees. </a:t>
            </a:r>
            <a:endParaRPr lang="en-US" sz="1400" dirty="0" smtClean="0">
              <a:latin typeface="Calibri" panose="020F0502020204030204" pitchFamily="34" charset="0"/>
            </a:endParaRPr>
          </a:p>
          <a:p>
            <a:r>
              <a:rPr lang="en-US" sz="1400" dirty="0">
                <a:latin typeface="Calibri" panose="020F0502020204030204" pitchFamily="34" charset="0"/>
              </a:rPr>
              <a:t>OHSU has a Native American Employee Resource Group (ERG) for American Indian/Alaska Native students, faculty, staff and its advocates. The group provides social support, networking events and mentoring opportunities to foster a supportive environment for OHSU’s Native community.  Tribes represented among the diverse OHSU community include: Cherokee; Ute; Lakota (Cheyenne River Sioux and Standing Rock Sioux); Navajo; St. Sault Marie Chippewa; Choctaw; </a:t>
            </a:r>
            <a:r>
              <a:rPr lang="en-US" sz="1400" dirty="0" err="1">
                <a:latin typeface="Calibri" panose="020F0502020204030204" pitchFamily="34" charset="0"/>
              </a:rPr>
              <a:t>Nipmuc</a:t>
            </a:r>
            <a:r>
              <a:rPr lang="en-US" sz="1400" dirty="0">
                <a:latin typeface="Calibri" panose="020F0502020204030204" pitchFamily="34" charset="0"/>
              </a:rPr>
              <a:t>; Klamath; Alaska Natives; Grand </a:t>
            </a:r>
            <a:r>
              <a:rPr lang="en-US" sz="1400" dirty="0" err="1">
                <a:latin typeface="Calibri" panose="020F0502020204030204" pitchFamily="34" charset="0"/>
              </a:rPr>
              <a:t>Ronde</a:t>
            </a:r>
            <a:r>
              <a:rPr lang="en-US" sz="1400" dirty="0">
                <a:latin typeface="Calibri" panose="020F0502020204030204" pitchFamily="34" charset="0"/>
              </a:rPr>
              <a:t> and Seneca.</a:t>
            </a:r>
          </a:p>
          <a:p>
            <a:endParaRPr lang="en-US" sz="1400" dirty="0" smtClean="0">
              <a:latin typeface="Calibri" panose="020F0502020204030204" pitchFamily="34" charset="0"/>
            </a:endParaRPr>
          </a:p>
          <a:p>
            <a:endParaRPr lang="en-US" sz="1400" dirty="0">
              <a:latin typeface="Calibri" panose="020F0502020204030204" pitchFamily="34" charset="0"/>
            </a:endParaRPr>
          </a:p>
          <a:p>
            <a:pPr marL="0" indent="0">
              <a:buNone/>
            </a:pPr>
            <a:endParaRPr lang="en-US" sz="1400" dirty="0">
              <a:latin typeface="Calibri" panose="020F0502020204030204" pitchFamily="34" charset="0"/>
            </a:endParaRPr>
          </a:p>
          <a:p>
            <a:pPr lvl="0"/>
            <a:endParaRPr lang="en-US" sz="1400" dirty="0">
              <a:latin typeface="Calibri" panose="020F0502020204030204" pitchFamily="34" charset="0"/>
            </a:endParaRPr>
          </a:p>
          <a:p>
            <a:endParaRPr lang="en-US" dirty="0"/>
          </a:p>
        </p:txBody>
      </p:sp>
    </p:spTree>
    <p:extLst>
      <p:ext uri="{BB962C8B-B14F-4D97-AF65-F5344CB8AC3E}">
        <p14:creationId xmlns:p14="http://schemas.microsoft.com/office/powerpoint/2010/main" val="131465028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a:rPr>
              <a:t>OHSU Native American Profile</a:t>
            </a:r>
            <a:endParaRPr lang="en-US" dirty="0">
              <a:latin typeface="Myriad Pro Light"/>
            </a:endParaRPr>
          </a:p>
        </p:txBody>
      </p:sp>
      <p:sp>
        <p:nvSpPr>
          <p:cNvPr id="3" name="Content Placeholder 2"/>
          <p:cNvSpPr>
            <a:spLocks noGrp="1"/>
          </p:cNvSpPr>
          <p:nvPr>
            <p:ph idx="1"/>
          </p:nvPr>
        </p:nvSpPr>
        <p:spPr>
          <a:xfrm>
            <a:off x="428625" y="1295400"/>
            <a:ext cx="8229600" cy="5257801"/>
          </a:xfrm>
        </p:spPr>
        <p:txBody>
          <a:bodyPr/>
          <a:lstStyle/>
          <a:p>
            <a:pPr marL="0" indent="0">
              <a:buNone/>
            </a:pPr>
            <a:endParaRPr lang="en-US" sz="1800" dirty="0" smtClean="0">
              <a:latin typeface="Calibri" panose="020F0502020204030204" pitchFamily="34" charset="0"/>
            </a:endParaRPr>
          </a:p>
          <a:p>
            <a:pPr marL="0" indent="0">
              <a:buNone/>
            </a:pPr>
            <a:r>
              <a:rPr lang="en-US" sz="1800" dirty="0" smtClean="0">
                <a:latin typeface="Calibri" panose="020F0502020204030204" pitchFamily="34" charset="0"/>
              </a:rPr>
              <a:t>From a national standpoint, the </a:t>
            </a:r>
            <a:r>
              <a:rPr lang="en-US" sz="1800" b="1" dirty="0">
                <a:latin typeface="Calibri" panose="020F0502020204030204" pitchFamily="34" charset="0"/>
              </a:rPr>
              <a:t>American Medical </a:t>
            </a:r>
            <a:r>
              <a:rPr lang="en-US" sz="1800" b="1" dirty="0" smtClean="0">
                <a:latin typeface="Calibri" panose="020F0502020204030204" pitchFamily="34" charset="0"/>
              </a:rPr>
              <a:t>Association (AMA)</a:t>
            </a:r>
            <a:r>
              <a:rPr lang="en-US" sz="1800" dirty="0" smtClean="0">
                <a:latin typeface="Calibri" panose="020F0502020204030204" pitchFamily="34" charset="0"/>
              </a:rPr>
              <a:t> </a:t>
            </a:r>
            <a:r>
              <a:rPr lang="en-US" sz="1800" dirty="0">
                <a:latin typeface="Calibri" panose="020F0502020204030204" pitchFamily="34" charset="0"/>
              </a:rPr>
              <a:t>has now nearly 225,000 in its membership base per its </a:t>
            </a:r>
            <a:r>
              <a:rPr lang="en-US" sz="1800" dirty="0" smtClean="0">
                <a:latin typeface="Calibri" panose="020F0502020204030204" pitchFamily="34" charset="0"/>
              </a:rPr>
              <a:t>website. </a:t>
            </a:r>
            <a:r>
              <a:rPr lang="en-US" sz="1800" dirty="0" smtClean="0">
                <a:latin typeface="Calibri" panose="020F0502020204030204" pitchFamily="34" charset="0"/>
              </a:rPr>
              <a:t>The </a:t>
            </a:r>
            <a:r>
              <a:rPr lang="en-US" sz="1800" b="1" dirty="0" smtClean="0">
                <a:latin typeface="Calibri" panose="020F0502020204030204" pitchFamily="34" charset="0"/>
              </a:rPr>
              <a:t>Association of American Indian Physicians </a:t>
            </a:r>
            <a:r>
              <a:rPr lang="en-US" sz="1800" b="1" dirty="0" smtClean="0">
                <a:latin typeface="Calibri" panose="020F0502020204030204" pitchFamily="34" charset="0"/>
              </a:rPr>
              <a:t>(</a:t>
            </a:r>
            <a:r>
              <a:rPr lang="en-US" sz="1800" b="1" dirty="0" smtClean="0">
                <a:latin typeface="Calibri" panose="020F0502020204030204" pitchFamily="34" charset="0"/>
              </a:rPr>
              <a:t>AAIP</a:t>
            </a:r>
            <a:r>
              <a:rPr lang="en-US" sz="1800" b="1" dirty="0" smtClean="0">
                <a:latin typeface="Calibri" panose="020F0502020204030204" pitchFamily="34" charset="0"/>
              </a:rPr>
              <a:t>) </a:t>
            </a:r>
            <a:r>
              <a:rPr lang="en-US" sz="1800" dirty="0" smtClean="0">
                <a:latin typeface="Calibri" panose="020F0502020204030204" pitchFamily="34" charset="0"/>
              </a:rPr>
              <a:t>states that it has more than 350 American Indian/Alaska Native residents, licensed or retired Allopathic or Osteopathic physicians</a:t>
            </a:r>
            <a:r>
              <a:rPr lang="en-US" sz="1800" dirty="0" smtClean="0">
                <a:latin typeface="Calibri" panose="020F0502020204030204" pitchFamily="34" charset="0"/>
              </a:rPr>
              <a:t>. </a:t>
            </a:r>
          </a:p>
          <a:p>
            <a:pPr marL="0" indent="0" algn="ctr">
              <a:buNone/>
            </a:pPr>
            <a:r>
              <a:rPr lang="en-US" sz="1800" b="1" dirty="0" smtClean="0">
                <a:latin typeface="Calibri" panose="020F0502020204030204" pitchFamily="34" charset="0"/>
              </a:rPr>
              <a:t>AAIP/AMA membership </a:t>
            </a:r>
            <a:r>
              <a:rPr lang="en-US" sz="1800" b="1" dirty="0" smtClean="0">
                <a:latin typeface="Calibri" panose="020F0502020204030204" pitchFamily="34" charset="0"/>
              </a:rPr>
              <a:t>= 1/100</a:t>
            </a:r>
            <a:r>
              <a:rPr lang="en-US" sz="1800" b="1" baseline="30000" dirty="0" smtClean="0">
                <a:latin typeface="Calibri" panose="020F0502020204030204" pitchFamily="34" charset="0"/>
              </a:rPr>
              <a:t>th</a:t>
            </a:r>
            <a:r>
              <a:rPr lang="en-US" sz="1800" b="1" dirty="0" smtClean="0">
                <a:latin typeface="Calibri" panose="020F0502020204030204" pitchFamily="34" charset="0"/>
              </a:rPr>
              <a:t> of 1%  -- stark comparison</a:t>
            </a:r>
          </a:p>
          <a:p>
            <a:pPr marL="0" indent="0">
              <a:buNone/>
            </a:pPr>
            <a:endParaRPr lang="en-US" sz="1800" dirty="0">
              <a:latin typeface="Calibri" panose="020F0502020204030204" pitchFamily="34" charset="0"/>
            </a:endParaRPr>
          </a:p>
          <a:p>
            <a:pPr marL="0" indent="0">
              <a:buNone/>
            </a:pPr>
            <a:r>
              <a:rPr lang="en-US" sz="1800" dirty="0" smtClean="0">
                <a:latin typeface="Calibri" panose="020F0502020204030204" pitchFamily="34" charset="0"/>
              </a:rPr>
              <a:t>The National Alaska Native American Indian Nurses Association </a:t>
            </a:r>
            <a:r>
              <a:rPr lang="en-US" sz="1800" dirty="0" smtClean="0">
                <a:latin typeface="Calibri" panose="020F0502020204030204" pitchFamily="34" charset="0"/>
              </a:rPr>
              <a:t>does </a:t>
            </a:r>
            <a:r>
              <a:rPr lang="en-US" sz="1800" dirty="0" smtClean="0">
                <a:latin typeface="Calibri" panose="020F0502020204030204" pitchFamily="34" charset="0"/>
              </a:rPr>
              <a:t>not report its membership but has a message from its President for </a:t>
            </a:r>
            <a:r>
              <a:rPr lang="en-US" sz="1800" dirty="0" smtClean="0">
                <a:latin typeface="Calibri" panose="020F0502020204030204" pitchFamily="34" charset="0"/>
              </a:rPr>
              <a:t>a need </a:t>
            </a:r>
            <a:r>
              <a:rPr lang="en-US" sz="1800" dirty="0" smtClean="0">
                <a:latin typeface="Calibri" panose="020F0502020204030204" pitchFamily="34" charset="0"/>
              </a:rPr>
              <a:t>for membership and recruitment. </a:t>
            </a:r>
            <a:endParaRPr lang="en-US" sz="1800" dirty="0" smtClean="0">
              <a:latin typeface="Calibri" panose="020F0502020204030204" pitchFamily="34" charset="0"/>
            </a:endParaRPr>
          </a:p>
          <a:p>
            <a:pPr marL="0" indent="0" algn="ctr">
              <a:buNone/>
            </a:pPr>
            <a:r>
              <a:rPr lang="en-US" sz="1800" b="1" dirty="0" smtClean="0">
                <a:latin typeface="Calibri" panose="020F0502020204030204" pitchFamily="34" charset="0"/>
              </a:rPr>
              <a:t>The </a:t>
            </a:r>
            <a:r>
              <a:rPr lang="en-US" sz="1800" b="1" dirty="0" smtClean="0">
                <a:latin typeface="Calibri" panose="020F0502020204030204" pitchFamily="34" charset="0"/>
              </a:rPr>
              <a:t>American Nurses Association represents the nation’s 3.1 million registered nurses (RN).</a:t>
            </a:r>
          </a:p>
          <a:p>
            <a:pPr marL="0" indent="0">
              <a:buNone/>
            </a:pPr>
            <a:endParaRPr lang="en-US" sz="1800" dirty="0" smtClean="0">
              <a:latin typeface="Calibri" panose="020F0502020204030204" pitchFamily="34" charset="0"/>
            </a:endParaRPr>
          </a:p>
          <a:p>
            <a:pPr marL="0" indent="0">
              <a:buNone/>
            </a:pPr>
            <a:r>
              <a:rPr lang="en-US" sz="1800" u="sng" dirty="0" smtClean="0">
                <a:latin typeface="Calibri" panose="020F0502020204030204" pitchFamily="34" charset="0"/>
              </a:rPr>
              <a:t>OHSU </a:t>
            </a:r>
            <a:r>
              <a:rPr lang="en-US" sz="1800" u="sng" dirty="0">
                <a:latin typeface="Calibri" panose="020F0502020204030204" pitchFamily="34" charset="0"/>
              </a:rPr>
              <a:t>Fact Book Fall 2012</a:t>
            </a:r>
          </a:p>
          <a:p>
            <a:pPr marL="0" indent="0">
              <a:buNone/>
            </a:pPr>
            <a:r>
              <a:rPr lang="en-US" sz="1800" dirty="0">
                <a:latin typeface="Calibri" panose="020F0502020204030204" pitchFamily="34" charset="0"/>
              </a:rPr>
              <a:t>0.4 % or 12 self-identified Native American student enrollment across OHSU 3 Schools </a:t>
            </a:r>
            <a:r>
              <a:rPr lang="en-US" sz="1800" dirty="0" smtClean="0">
                <a:latin typeface="Calibri" panose="020F0502020204030204" pitchFamily="34" charset="0"/>
              </a:rPr>
              <a:t>(Medicine</a:t>
            </a:r>
            <a:r>
              <a:rPr lang="en-US" sz="1800" smtClean="0">
                <a:latin typeface="Calibri" panose="020F0502020204030204" pitchFamily="34" charset="0"/>
              </a:rPr>
              <a:t>, Nursing, Dental).   </a:t>
            </a:r>
            <a:endParaRPr lang="en-US" sz="1800" dirty="0">
              <a:latin typeface="Calibri" panose="020F0502020204030204" pitchFamily="34" charset="0"/>
            </a:endParaRPr>
          </a:p>
          <a:p>
            <a:pPr marL="0" indent="0">
              <a:buNone/>
            </a:pPr>
            <a:endParaRPr lang="en-US" sz="2400" dirty="0">
              <a:latin typeface="Calibri" panose="020F0502020204030204" pitchFamily="34" charset="0"/>
            </a:endParaRPr>
          </a:p>
        </p:txBody>
      </p:sp>
    </p:spTree>
    <p:extLst>
      <p:ext uri="{BB962C8B-B14F-4D97-AF65-F5344CB8AC3E}">
        <p14:creationId xmlns:p14="http://schemas.microsoft.com/office/powerpoint/2010/main" val="87520702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a:rPr>
              <a:t>How is OHSU a Native Advocate?</a:t>
            </a:r>
            <a:endParaRPr lang="en-US" dirty="0">
              <a:latin typeface="Myriad Pro Light"/>
            </a:endParaRPr>
          </a:p>
        </p:txBody>
      </p:sp>
      <p:sp>
        <p:nvSpPr>
          <p:cNvPr id="3" name="Content Placeholder 2"/>
          <p:cNvSpPr>
            <a:spLocks noGrp="1"/>
          </p:cNvSpPr>
          <p:nvPr>
            <p:ph idx="1"/>
          </p:nvPr>
        </p:nvSpPr>
        <p:spPr/>
        <p:txBody>
          <a:bodyPr/>
          <a:lstStyle/>
          <a:p>
            <a:r>
              <a:rPr lang="en-US" sz="2400" dirty="0">
                <a:latin typeface="Calibri" panose="020F0502020204030204" pitchFamily="34" charset="0"/>
              </a:rPr>
              <a:t>Oregon Health and Science University has been a long-time partner of the Oregon Native American Community, which provides college scholarships, supports small businesses, and develops Native American civic, educational and economic opportunities in the region. </a:t>
            </a:r>
            <a:endParaRPr lang="en-US" sz="2400" dirty="0" smtClean="0">
              <a:latin typeface="Calibri" panose="020F0502020204030204" pitchFamily="34" charset="0"/>
            </a:endParaRPr>
          </a:p>
          <a:p>
            <a:endParaRPr lang="en-US" sz="2400" dirty="0" smtClean="0">
              <a:latin typeface="Calibri" panose="020F0502020204030204" pitchFamily="34" charset="0"/>
            </a:endParaRPr>
          </a:p>
          <a:p>
            <a:r>
              <a:rPr lang="en-US" sz="2400" dirty="0">
                <a:latin typeface="Calibri" panose="020F0502020204030204" pitchFamily="34" charset="0"/>
              </a:rPr>
              <a:t>OHSU makes a difference in the Native community through educating the next generation of health professionals, conducting research to alleviate health disparities, and serving the community through health and wellness education. </a:t>
            </a:r>
          </a:p>
          <a:p>
            <a:endParaRPr lang="en-US" dirty="0"/>
          </a:p>
        </p:txBody>
      </p:sp>
    </p:spTree>
    <p:extLst>
      <p:ext uri="{BB962C8B-B14F-4D97-AF65-F5344CB8AC3E}">
        <p14:creationId xmlns:p14="http://schemas.microsoft.com/office/powerpoint/2010/main" val="45540513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a:rPr>
              <a:t>OHSU Mission</a:t>
            </a:r>
            <a:endParaRPr lang="en-US" dirty="0">
              <a:latin typeface="Myriad Pro Light"/>
            </a:endParaRPr>
          </a:p>
        </p:txBody>
      </p:sp>
      <p:sp>
        <p:nvSpPr>
          <p:cNvPr id="3" name="Content Placeholder 2"/>
          <p:cNvSpPr>
            <a:spLocks noGrp="1"/>
          </p:cNvSpPr>
          <p:nvPr>
            <p:ph idx="1"/>
          </p:nvPr>
        </p:nvSpPr>
        <p:spPr>
          <a:xfrm>
            <a:off x="381000" y="1981200"/>
            <a:ext cx="8610600" cy="4648200"/>
          </a:xfrm>
        </p:spPr>
        <p:txBody>
          <a:bodyPr/>
          <a:lstStyle/>
          <a:p>
            <a:r>
              <a:rPr lang="en-US" sz="2000" b="1" i="1" u="sng" dirty="0" smtClean="0">
                <a:latin typeface="Calibri" panose="020F0502020204030204" pitchFamily="34" charset="0"/>
              </a:rPr>
              <a:t>Teaching:</a:t>
            </a:r>
            <a:r>
              <a:rPr lang="en-US" sz="2000" b="1" i="1" dirty="0" smtClean="0">
                <a:latin typeface="Calibri" panose="020F0502020204030204" pitchFamily="34" charset="0"/>
              </a:rPr>
              <a:t> </a:t>
            </a:r>
            <a:r>
              <a:rPr lang="en-US" sz="2000" b="1" dirty="0" smtClean="0">
                <a:latin typeface="Calibri" panose="020F0502020204030204" pitchFamily="34" charset="0"/>
              </a:rPr>
              <a:t>Educate </a:t>
            </a:r>
            <a:r>
              <a:rPr lang="en-US" sz="2000" dirty="0" smtClean="0">
                <a:latin typeface="Calibri" panose="020F0502020204030204" pitchFamily="34" charset="0"/>
              </a:rPr>
              <a:t>tomorrow’s health professionals, scientists, engineers, and managers in top-tier programs that prepare them for a lifetime of learning, leadership and contribution.</a:t>
            </a:r>
          </a:p>
          <a:p>
            <a:r>
              <a:rPr lang="en-US" sz="2000" b="1" i="1" u="sng" dirty="0" smtClean="0">
                <a:latin typeface="Calibri" panose="020F0502020204030204" pitchFamily="34" charset="0"/>
              </a:rPr>
              <a:t>Discovery:</a:t>
            </a:r>
            <a:r>
              <a:rPr lang="en-US" sz="2000" b="1" i="1" dirty="0" smtClean="0">
                <a:latin typeface="Calibri" panose="020F0502020204030204" pitchFamily="34" charset="0"/>
              </a:rPr>
              <a:t> </a:t>
            </a:r>
            <a:r>
              <a:rPr lang="en-US" sz="2000" b="1" dirty="0" smtClean="0">
                <a:latin typeface="Calibri" panose="020F0502020204030204" pitchFamily="34" charset="0"/>
              </a:rPr>
              <a:t>Explore</a:t>
            </a:r>
            <a:r>
              <a:rPr lang="en-US" sz="2000" dirty="0" smtClean="0">
                <a:latin typeface="Calibri" panose="020F0502020204030204" pitchFamily="34" charset="0"/>
              </a:rPr>
              <a:t> new basic, clinical and applied research frontiers in health and biomedical sciences, environmental and biomedical engineering and information sciences; and translate these discoveries, wherever possible, into applications in the health and commercial sectors.</a:t>
            </a:r>
          </a:p>
          <a:p>
            <a:r>
              <a:rPr lang="en-US" sz="2000" b="1" i="1" u="sng" dirty="0" smtClean="0">
                <a:latin typeface="Calibri" panose="020F0502020204030204" pitchFamily="34" charset="0"/>
              </a:rPr>
              <a:t>Healing:</a:t>
            </a:r>
            <a:r>
              <a:rPr lang="en-US" sz="2000" b="1" dirty="0" smtClean="0">
                <a:latin typeface="Calibri" panose="020F0502020204030204" pitchFamily="34" charset="0"/>
              </a:rPr>
              <a:t> Deliver excellence in health care</a:t>
            </a:r>
            <a:r>
              <a:rPr lang="en-US" sz="2000" dirty="0" smtClean="0">
                <a:latin typeface="Calibri" panose="020F0502020204030204" pitchFamily="34" charset="0"/>
              </a:rPr>
              <a:t>, emphasizing the creation and implementation of new knowledge and cutting edge technologies. </a:t>
            </a:r>
          </a:p>
          <a:p>
            <a:r>
              <a:rPr lang="en-US" sz="2000" b="1" i="1" u="sng" dirty="0" smtClean="0">
                <a:latin typeface="Calibri" panose="020F0502020204030204" pitchFamily="34" charset="0"/>
              </a:rPr>
              <a:t>Outreach:</a:t>
            </a:r>
            <a:r>
              <a:rPr lang="en-US" sz="2000" dirty="0" smtClean="0">
                <a:latin typeface="Calibri" panose="020F0502020204030204" pitchFamily="34" charset="0"/>
              </a:rPr>
              <a:t> Lead and advocate for programs that improve health care for all Oregonians, and extend OHSU’s education, research and healthcare missions through </a:t>
            </a:r>
            <a:r>
              <a:rPr lang="en-US" sz="2000" b="1" dirty="0" smtClean="0">
                <a:latin typeface="Calibri" panose="020F0502020204030204" pitchFamily="34" charset="0"/>
              </a:rPr>
              <a:t>community service</a:t>
            </a:r>
            <a:r>
              <a:rPr lang="en-US" sz="2000" dirty="0" smtClean="0">
                <a:latin typeface="Calibri" panose="020F0502020204030204" pitchFamily="34" charset="0"/>
              </a:rPr>
              <a:t>, partnerships and outreach.  </a:t>
            </a:r>
            <a:endParaRPr lang="en-US" sz="2000" dirty="0">
              <a:latin typeface="Calibri" panose="020F0502020204030204" pitchFamily="34" charset="0"/>
            </a:endParaRPr>
          </a:p>
        </p:txBody>
      </p:sp>
    </p:spTree>
    <p:extLst>
      <p:ext uri="{BB962C8B-B14F-4D97-AF65-F5344CB8AC3E}">
        <p14:creationId xmlns:p14="http://schemas.microsoft.com/office/powerpoint/2010/main" val="115122684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descr="header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a:spLocks noGrp="1"/>
          </p:cNvSpPr>
          <p:nvPr>
            <p:ph type="title"/>
          </p:nvPr>
        </p:nvSpPr>
        <p:spPr/>
        <p:txBody>
          <a:bodyPr/>
          <a:lstStyle/>
          <a:p>
            <a:pPr eaLnBrk="1" hangingPunct="1"/>
            <a:r>
              <a:rPr lang="en-US" altLang="en-US" smtClean="0">
                <a:solidFill>
                  <a:schemeClr val="bg1"/>
                </a:solidFill>
                <a:latin typeface="Myriad Pro Light" pitchFamily="34" charset="0"/>
                <a:cs typeface="Myriad Pro Light" pitchFamily="34" charset="0"/>
              </a:rPr>
              <a:t>Center for Diversity &amp; Inclusion</a:t>
            </a:r>
            <a:endParaRPr lang="en-US" altLang="en-US" smtClean="0">
              <a:solidFill>
                <a:srgbClr val="FF0000"/>
              </a:solidFill>
              <a:latin typeface="Myriad Pro Light" pitchFamily="34" charset="0"/>
              <a:cs typeface="Myriad Pro Light" pitchFamily="34" charset="0"/>
            </a:endParaRPr>
          </a:p>
        </p:txBody>
      </p:sp>
      <p:sp>
        <p:nvSpPr>
          <p:cNvPr id="8196" name="Content Placeholder 2"/>
          <p:cNvSpPr>
            <a:spLocks noGrp="1"/>
          </p:cNvSpPr>
          <p:nvPr>
            <p:ph idx="1"/>
          </p:nvPr>
        </p:nvSpPr>
        <p:spPr>
          <a:xfrm>
            <a:off x="4499754" y="1073479"/>
            <a:ext cx="3996212" cy="2797181"/>
          </a:xfrm>
        </p:spPr>
        <p:txBody>
          <a:bodyPr/>
          <a:lstStyle/>
          <a:p>
            <a:pPr marL="1491" indent="-1491">
              <a:spcBef>
                <a:spcPts val="376"/>
              </a:spcBef>
              <a:spcAft>
                <a:spcPts val="1127"/>
              </a:spcAft>
            </a:pPr>
            <a:r>
              <a:rPr lang="en-US" altLang="en-US" sz="1800" dirty="0">
                <a:solidFill>
                  <a:srgbClr val="000000"/>
                </a:solidFill>
                <a:latin typeface="Myriad Pro" pitchFamily="34" charset="0"/>
                <a:cs typeface="Myriad Pro" pitchFamily="34" charset="0"/>
              </a:rPr>
              <a:t>Leads and supports university-wide initiatives to create an environment of respect and inclusion for all people. </a:t>
            </a:r>
          </a:p>
          <a:p>
            <a:pPr marL="1491" indent="-1491">
              <a:spcBef>
                <a:spcPts val="376"/>
              </a:spcBef>
              <a:spcAft>
                <a:spcPts val="1127"/>
              </a:spcAft>
            </a:pPr>
            <a:r>
              <a:rPr lang="en-US" altLang="en-US" sz="1800" dirty="0">
                <a:solidFill>
                  <a:srgbClr val="000000"/>
                </a:solidFill>
                <a:latin typeface="Myriad Pro" pitchFamily="34" charset="0"/>
                <a:cs typeface="Myriad Pro" pitchFamily="34" charset="0"/>
              </a:rPr>
              <a:t>CDI is dedicated to fostering partnerships to enhance OHSU's mission of healing, teaching, research and community services. CDI supports and empowers students, faculty and staff.</a:t>
            </a:r>
          </a:p>
        </p:txBody>
      </p:sp>
      <p:pic>
        <p:nvPicPr>
          <p:cNvPr id="8197"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0073" y="1073480"/>
            <a:ext cx="2873828" cy="324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4005612"/>
            <a:ext cx="9144000" cy="2887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5844" tIns="42922" rIns="85844" bIns="42922" anchor="ctr"/>
          <a:lstStyle/>
          <a:p>
            <a:pPr algn="ctr">
              <a:defRPr/>
            </a:pPr>
            <a:endParaRPr lang="en-US"/>
          </a:p>
        </p:txBody>
      </p:sp>
      <p:pic>
        <p:nvPicPr>
          <p:cNvPr id="8199"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85144" y="4875131"/>
            <a:ext cx="788150" cy="1159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22831" y="4891999"/>
            <a:ext cx="788150" cy="1159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88251" y="4891999"/>
            <a:ext cx="884479" cy="118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203250" y="4919603"/>
            <a:ext cx="788150" cy="113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TextBox 10"/>
          <p:cNvSpPr txBox="1">
            <a:spLocks noChangeArrowheads="1"/>
          </p:cNvSpPr>
          <p:nvPr/>
        </p:nvSpPr>
        <p:spPr bwMode="auto">
          <a:xfrm>
            <a:off x="878641" y="6118833"/>
            <a:ext cx="1401156" cy="64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844" tIns="42922" rIns="85844" bIns="42922">
            <a:spAutoFit/>
          </a:bodyPr>
          <a:lstStyle>
            <a:lvl1pPr eaLnBrk="0" hangingPunct="0">
              <a:spcBef>
                <a:spcPct val="20000"/>
              </a:spcBef>
              <a:defRPr sz="3400">
                <a:solidFill>
                  <a:srgbClr val="595959"/>
                </a:solidFill>
                <a:latin typeface="Myriad Pro" pitchFamily="34" charset="0"/>
                <a:ea typeface="MS PGothic" pitchFamily="34" charset="-128"/>
                <a:cs typeface="Myriad Pro" pitchFamily="34" charset="0"/>
              </a:defRPr>
            </a:lvl1pPr>
            <a:lvl2pPr marL="742950" indent="-285750" eaLnBrk="0" hangingPunct="0">
              <a:spcBef>
                <a:spcPct val="20000"/>
              </a:spcBef>
              <a:defRPr sz="3000">
                <a:solidFill>
                  <a:srgbClr val="595959"/>
                </a:solidFill>
                <a:latin typeface="Myriad Pro" pitchFamily="34" charset="0"/>
                <a:ea typeface="MS PGothic" pitchFamily="34" charset="-128"/>
                <a:cs typeface="Myriad Pro" pitchFamily="34" charset="0"/>
              </a:defRPr>
            </a:lvl2pPr>
            <a:lvl3pPr marL="1143000" indent="-228600" eaLnBrk="0" hangingPunct="0">
              <a:spcBef>
                <a:spcPct val="20000"/>
              </a:spcBef>
              <a:buChar char="•"/>
              <a:defRPr sz="2600">
                <a:solidFill>
                  <a:srgbClr val="595959"/>
                </a:solidFill>
                <a:latin typeface="Myriad Pro" pitchFamily="34" charset="0"/>
                <a:ea typeface="MS PGothic" pitchFamily="34" charset="-128"/>
                <a:cs typeface="Myriad Pro" pitchFamily="34" charset="0"/>
              </a:defRPr>
            </a:lvl3pPr>
            <a:lvl4pPr marL="1600200" indent="-228600" eaLnBrk="0" hangingPunct="0">
              <a:spcBef>
                <a:spcPct val="20000"/>
              </a:spcBef>
              <a:buFont typeface="Lucida Grande" pitchFamily="-84" charset="0"/>
              <a:buChar char="-"/>
              <a:defRPr sz="2100">
                <a:solidFill>
                  <a:srgbClr val="595959"/>
                </a:solidFill>
                <a:latin typeface="Myriad Pro" pitchFamily="34" charset="0"/>
                <a:ea typeface="MS PGothic" pitchFamily="34" charset="-128"/>
                <a:cs typeface="Myriad Pro" pitchFamily="34" charset="0"/>
              </a:defRPr>
            </a:lvl4pPr>
            <a:lvl5pPr marL="2057400" indent="-228600" eaLnBrk="0" hangingPunct="0">
              <a:spcBef>
                <a:spcPct val="20000"/>
              </a:spcBef>
              <a:buFont typeface="Courier New" pitchFamily="49" charset="0"/>
              <a:buChar char="o"/>
              <a:defRPr sz="2100">
                <a:solidFill>
                  <a:srgbClr val="595959"/>
                </a:solidFill>
                <a:latin typeface="Myriad Pro" pitchFamily="34" charset="0"/>
                <a:ea typeface="MS PGothic" pitchFamily="34" charset="-128"/>
                <a:cs typeface="Myriad Pro" pitchFamily="34" charset="0"/>
              </a:defRPr>
            </a:lvl5pPr>
            <a:lvl6pPr marL="25146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6pPr>
            <a:lvl7pPr marL="29718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7pPr>
            <a:lvl8pPr marL="34290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8pPr>
            <a:lvl9pPr marL="38862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9pPr>
          </a:lstStyle>
          <a:p>
            <a:pPr eaLnBrk="1" hangingPunct="1">
              <a:spcBef>
                <a:spcPct val="0"/>
              </a:spcBef>
            </a:pPr>
            <a:r>
              <a:rPr lang="en-US" altLang="en-US" sz="900">
                <a:solidFill>
                  <a:schemeClr val="tx1"/>
                </a:solidFill>
                <a:latin typeface="Arial" pitchFamily="34" charset="0"/>
                <a:cs typeface="Arial" pitchFamily="34" charset="0"/>
              </a:rPr>
              <a:t>Adrienne Thompson Manager, Faculty Recruitment and Retention </a:t>
            </a:r>
            <a:endParaRPr lang="en-US" altLang="en-US" sz="1700">
              <a:solidFill>
                <a:schemeClr val="tx1"/>
              </a:solidFill>
              <a:latin typeface="Arial" pitchFamily="34" charset="0"/>
              <a:cs typeface="Arial" pitchFamily="34" charset="0"/>
            </a:endParaRPr>
          </a:p>
        </p:txBody>
      </p:sp>
      <p:sp>
        <p:nvSpPr>
          <p:cNvPr id="8204" name="TextBox 16"/>
          <p:cNvSpPr txBox="1">
            <a:spLocks noChangeArrowheads="1"/>
          </p:cNvSpPr>
          <p:nvPr/>
        </p:nvSpPr>
        <p:spPr bwMode="auto">
          <a:xfrm>
            <a:off x="2260823" y="6183241"/>
            <a:ext cx="1190982" cy="502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844" tIns="42922" rIns="85844" bIns="42922">
            <a:spAutoFit/>
          </a:bodyPr>
          <a:lstStyle>
            <a:lvl1pPr eaLnBrk="0" hangingPunct="0">
              <a:spcBef>
                <a:spcPct val="20000"/>
              </a:spcBef>
              <a:defRPr sz="3400">
                <a:solidFill>
                  <a:srgbClr val="595959"/>
                </a:solidFill>
                <a:latin typeface="Myriad Pro" pitchFamily="34" charset="0"/>
                <a:ea typeface="MS PGothic" pitchFamily="34" charset="-128"/>
                <a:cs typeface="Myriad Pro" pitchFamily="34" charset="0"/>
              </a:defRPr>
            </a:lvl1pPr>
            <a:lvl2pPr marL="742950" indent="-285750" eaLnBrk="0" hangingPunct="0">
              <a:spcBef>
                <a:spcPct val="20000"/>
              </a:spcBef>
              <a:defRPr sz="3000">
                <a:solidFill>
                  <a:srgbClr val="595959"/>
                </a:solidFill>
                <a:latin typeface="Myriad Pro" pitchFamily="34" charset="0"/>
                <a:ea typeface="MS PGothic" pitchFamily="34" charset="-128"/>
                <a:cs typeface="Myriad Pro" pitchFamily="34" charset="0"/>
              </a:defRPr>
            </a:lvl2pPr>
            <a:lvl3pPr marL="1143000" indent="-228600" eaLnBrk="0" hangingPunct="0">
              <a:spcBef>
                <a:spcPct val="20000"/>
              </a:spcBef>
              <a:buChar char="•"/>
              <a:defRPr sz="2600">
                <a:solidFill>
                  <a:srgbClr val="595959"/>
                </a:solidFill>
                <a:latin typeface="Myriad Pro" pitchFamily="34" charset="0"/>
                <a:ea typeface="MS PGothic" pitchFamily="34" charset="-128"/>
                <a:cs typeface="Myriad Pro" pitchFamily="34" charset="0"/>
              </a:defRPr>
            </a:lvl3pPr>
            <a:lvl4pPr marL="1600200" indent="-228600" eaLnBrk="0" hangingPunct="0">
              <a:spcBef>
                <a:spcPct val="20000"/>
              </a:spcBef>
              <a:buFont typeface="Lucida Grande" pitchFamily="-84" charset="0"/>
              <a:buChar char="-"/>
              <a:defRPr sz="2100">
                <a:solidFill>
                  <a:srgbClr val="595959"/>
                </a:solidFill>
                <a:latin typeface="Myriad Pro" pitchFamily="34" charset="0"/>
                <a:ea typeface="MS PGothic" pitchFamily="34" charset="-128"/>
                <a:cs typeface="Myriad Pro" pitchFamily="34" charset="0"/>
              </a:defRPr>
            </a:lvl4pPr>
            <a:lvl5pPr marL="2057400" indent="-228600" eaLnBrk="0" hangingPunct="0">
              <a:spcBef>
                <a:spcPct val="20000"/>
              </a:spcBef>
              <a:buFont typeface="Courier New" pitchFamily="49" charset="0"/>
              <a:buChar char="o"/>
              <a:defRPr sz="2100">
                <a:solidFill>
                  <a:srgbClr val="595959"/>
                </a:solidFill>
                <a:latin typeface="Myriad Pro" pitchFamily="34" charset="0"/>
                <a:ea typeface="MS PGothic" pitchFamily="34" charset="-128"/>
                <a:cs typeface="Myriad Pro" pitchFamily="34" charset="0"/>
              </a:defRPr>
            </a:lvl5pPr>
            <a:lvl6pPr marL="25146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6pPr>
            <a:lvl7pPr marL="29718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7pPr>
            <a:lvl8pPr marL="34290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8pPr>
            <a:lvl9pPr marL="38862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9pPr>
          </a:lstStyle>
          <a:p>
            <a:pPr eaLnBrk="1" hangingPunct="1">
              <a:spcBef>
                <a:spcPct val="0"/>
              </a:spcBef>
            </a:pPr>
            <a:r>
              <a:rPr lang="en-US" altLang="en-US" sz="900">
                <a:solidFill>
                  <a:schemeClr val="tx1"/>
                </a:solidFill>
                <a:latin typeface="Arial" pitchFamily="34" charset="0"/>
                <a:cs typeface="Arial" pitchFamily="34" charset="0"/>
              </a:rPr>
              <a:t>Maileen Hamto</a:t>
            </a:r>
          </a:p>
          <a:p>
            <a:pPr eaLnBrk="1" hangingPunct="1">
              <a:spcBef>
                <a:spcPct val="0"/>
              </a:spcBef>
            </a:pPr>
            <a:r>
              <a:rPr lang="en-US" altLang="en-US" sz="900">
                <a:solidFill>
                  <a:schemeClr val="tx1"/>
                </a:solidFill>
                <a:latin typeface="Arial" pitchFamily="34" charset="0"/>
                <a:cs typeface="Arial" pitchFamily="34" charset="0"/>
              </a:rPr>
              <a:t>Communications</a:t>
            </a:r>
          </a:p>
          <a:p>
            <a:pPr eaLnBrk="1" hangingPunct="1">
              <a:spcBef>
                <a:spcPct val="0"/>
              </a:spcBef>
            </a:pPr>
            <a:r>
              <a:rPr lang="en-US" altLang="en-US" sz="900">
                <a:solidFill>
                  <a:schemeClr val="tx1"/>
                </a:solidFill>
                <a:latin typeface="Arial" pitchFamily="34" charset="0"/>
                <a:cs typeface="Arial" pitchFamily="34" charset="0"/>
              </a:rPr>
              <a:t>Manager</a:t>
            </a:r>
            <a:endParaRPr lang="en-US" altLang="en-US" sz="1700">
              <a:solidFill>
                <a:schemeClr val="tx1"/>
              </a:solidFill>
              <a:latin typeface="Arial" pitchFamily="34" charset="0"/>
              <a:cs typeface="Arial" pitchFamily="34" charset="0"/>
            </a:endParaRPr>
          </a:p>
        </p:txBody>
      </p:sp>
      <p:sp>
        <p:nvSpPr>
          <p:cNvPr id="8205" name="TextBox 18"/>
          <p:cNvSpPr txBox="1">
            <a:spLocks noChangeArrowheads="1"/>
          </p:cNvSpPr>
          <p:nvPr/>
        </p:nvSpPr>
        <p:spPr bwMode="auto">
          <a:xfrm>
            <a:off x="3661979" y="6164839"/>
            <a:ext cx="1401156" cy="502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844" tIns="42922" rIns="85844" bIns="42922">
            <a:spAutoFit/>
          </a:bodyPr>
          <a:lstStyle>
            <a:lvl1pPr eaLnBrk="0" hangingPunct="0">
              <a:spcBef>
                <a:spcPct val="20000"/>
              </a:spcBef>
              <a:defRPr sz="3400">
                <a:solidFill>
                  <a:srgbClr val="595959"/>
                </a:solidFill>
                <a:latin typeface="Myriad Pro" pitchFamily="34" charset="0"/>
                <a:ea typeface="MS PGothic" pitchFamily="34" charset="-128"/>
                <a:cs typeface="Myriad Pro" pitchFamily="34" charset="0"/>
              </a:defRPr>
            </a:lvl1pPr>
            <a:lvl2pPr marL="742950" indent="-285750" eaLnBrk="0" hangingPunct="0">
              <a:spcBef>
                <a:spcPct val="20000"/>
              </a:spcBef>
              <a:defRPr sz="3000">
                <a:solidFill>
                  <a:srgbClr val="595959"/>
                </a:solidFill>
                <a:latin typeface="Myriad Pro" pitchFamily="34" charset="0"/>
                <a:ea typeface="MS PGothic" pitchFamily="34" charset="-128"/>
                <a:cs typeface="Myriad Pro" pitchFamily="34" charset="0"/>
              </a:defRPr>
            </a:lvl2pPr>
            <a:lvl3pPr marL="1143000" indent="-228600" eaLnBrk="0" hangingPunct="0">
              <a:spcBef>
                <a:spcPct val="20000"/>
              </a:spcBef>
              <a:buChar char="•"/>
              <a:defRPr sz="2600">
                <a:solidFill>
                  <a:srgbClr val="595959"/>
                </a:solidFill>
                <a:latin typeface="Myriad Pro" pitchFamily="34" charset="0"/>
                <a:ea typeface="MS PGothic" pitchFamily="34" charset="-128"/>
                <a:cs typeface="Myriad Pro" pitchFamily="34" charset="0"/>
              </a:defRPr>
            </a:lvl3pPr>
            <a:lvl4pPr marL="1600200" indent="-228600" eaLnBrk="0" hangingPunct="0">
              <a:spcBef>
                <a:spcPct val="20000"/>
              </a:spcBef>
              <a:buFont typeface="Lucida Grande" pitchFamily="-84" charset="0"/>
              <a:buChar char="-"/>
              <a:defRPr sz="2100">
                <a:solidFill>
                  <a:srgbClr val="595959"/>
                </a:solidFill>
                <a:latin typeface="Myriad Pro" pitchFamily="34" charset="0"/>
                <a:ea typeface="MS PGothic" pitchFamily="34" charset="-128"/>
                <a:cs typeface="Myriad Pro" pitchFamily="34" charset="0"/>
              </a:defRPr>
            </a:lvl4pPr>
            <a:lvl5pPr marL="2057400" indent="-228600" eaLnBrk="0" hangingPunct="0">
              <a:spcBef>
                <a:spcPct val="20000"/>
              </a:spcBef>
              <a:buFont typeface="Courier New" pitchFamily="49" charset="0"/>
              <a:buChar char="o"/>
              <a:defRPr sz="2100">
                <a:solidFill>
                  <a:srgbClr val="595959"/>
                </a:solidFill>
                <a:latin typeface="Myriad Pro" pitchFamily="34" charset="0"/>
                <a:ea typeface="MS PGothic" pitchFamily="34" charset="-128"/>
                <a:cs typeface="Myriad Pro" pitchFamily="34" charset="0"/>
              </a:defRPr>
            </a:lvl5pPr>
            <a:lvl6pPr marL="25146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6pPr>
            <a:lvl7pPr marL="29718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7pPr>
            <a:lvl8pPr marL="34290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8pPr>
            <a:lvl9pPr marL="38862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9pPr>
          </a:lstStyle>
          <a:p>
            <a:pPr eaLnBrk="1" hangingPunct="1">
              <a:spcBef>
                <a:spcPct val="0"/>
              </a:spcBef>
            </a:pPr>
            <a:r>
              <a:rPr lang="en-US" altLang="en-US" sz="900">
                <a:solidFill>
                  <a:schemeClr val="tx1"/>
                </a:solidFill>
                <a:latin typeface="Arial" pitchFamily="34" charset="0"/>
                <a:cs typeface="Arial" pitchFamily="34" charset="0"/>
              </a:rPr>
              <a:t>Michelle Singer</a:t>
            </a:r>
          </a:p>
          <a:p>
            <a:pPr eaLnBrk="1" hangingPunct="1">
              <a:spcBef>
                <a:spcPct val="0"/>
              </a:spcBef>
            </a:pPr>
            <a:r>
              <a:rPr lang="en-US" altLang="en-US" sz="900">
                <a:solidFill>
                  <a:schemeClr val="tx1"/>
                </a:solidFill>
                <a:latin typeface="Arial" pitchFamily="34" charset="0"/>
                <a:cs typeface="Arial" pitchFamily="34" charset="0"/>
              </a:rPr>
              <a:t>Diversity Community Outreach Coordinator</a:t>
            </a:r>
            <a:endParaRPr lang="en-US" altLang="en-US" sz="1700">
              <a:solidFill>
                <a:schemeClr val="tx1"/>
              </a:solidFill>
              <a:latin typeface="Arial" pitchFamily="34" charset="0"/>
              <a:cs typeface="Arial" pitchFamily="34" charset="0"/>
            </a:endParaRPr>
          </a:p>
        </p:txBody>
      </p:sp>
      <p:sp>
        <p:nvSpPr>
          <p:cNvPr id="8206" name="TextBox 20"/>
          <p:cNvSpPr txBox="1">
            <a:spLocks noChangeArrowheads="1"/>
          </p:cNvSpPr>
          <p:nvPr/>
        </p:nvSpPr>
        <p:spPr bwMode="auto">
          <a:xfrm>
            <a:off x="5133193" y="6193977"/>
            <a:ext cx="1077138" cy="502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844" tIns="42922" rIns="85844" bIns="42922">
            <a:spAutoFit/>
          </a:bodyPr>
          <a:lstStyle>
            <a:lvl1pPr eaLnBrk="0" hangingPunct="0">
              <a:spcBef>
                <a:spcPct val="20000"/>
              </a:spcBef>
              <a:defRPr sz="3400">
                <a:solidFill>
                  <a:srgbClr val="595959"/>
                </a:solidFill>
                <a:latin typeface="Myriad Pro" pitchFamily="34" charset="0"/>
                <a:ea typeface="MS PGothic" pitchFamily="34" charset="-128"/>
                <a:cs typeface="Myriad Pro" pitchFamily="34" charset="0"/>
              </a:defRPr>
            </a:lvl1pPr>
            <a:lvl2pPr marL="742950" indent="-285750" eaLnBrk="0" hangingPunct="0">
              <a:spcBef>
                <a:spcPct val="20000"/>
              </a:spcBef>
              <a:defRPr sz="3000">
                <a:solidFill>
                  <a:srgbClr val="595959"/>
                </a:solidFill>
                <a:latin typeface="Myriad Pro" pitchFamily="34" charset="0"/>
                <a:ea typeface="MS PGothic" pitchFamily="34" charset="-128"/>
                <a:cs typeface="Myriad Pro" pitchFamily="34" charset="0"/>
              </a:defRPr>
            </a:lvl2pPr>
            <a:lvl3pPr marL="1143000" indent="-228600" eaLnBrk="0" hangingPunct="0">
              <a:spcBef>
                <a:spcPct val="20000"/>
              </a:spcBef>
              <a:buChar char="•"/>
              <a:defRPr sz="2600">
                <a:solidFill>
                  <a:srgbClr val="595959"/>
                </a:solidFill>
                <a:latin typeface="Myriad Pro" pitchFamily="34" charset="0"/>
                <a:ea typeface="MS PGothic" pitchFamily="34" charset="-128"/>
                <a:cs typeface="Myriad Pro" pitchFamily="34" charset="0"/>
              </a:defRPr>
            </a:lvl3pPr>
            <a:lvl4pPr marL="1600200" indent="-228600" eaLnBrk="0" hangingPunct="0">
              <a:spcBef>
                <a:spcPct val="20000"/>
              </a:spcBef>
              <a:buFont typeface="Lucida Grande" pitchFamily="-84" charset="0"/>
              <a:buChar char="-"/>
              <a:defRPr sz="2100">
                <a:solidFill>
                  <a:srgbClr val="595959"/>
                </a:solidFill>
                <a:latin typeface="Myriad Pro" pitchFamily="34" charset="0"/>
                <a:ea typeface="MS PGothic" pitchFamily="34" charset="-128"/>
                <a:cs typeface="Myriad Pro" pitchFamily="34" charset="0"/>
              </a:defRPr>
            </a:lvl4pPr>
            <a:lvl5pPr marL="2057400" indent="-228600" eaLnBrk="0" hangingPunct="0">
              <a:spcBef>
                <a:spcPct val="20000"/>
              </a:spcBef>
              <a:buFont typeface="Courier New" pitchFamily="49" charset="0"/>
              <a:buChar char="o"/>
              <a:defRPr sz="2100">
                <a:solidFill>
                  <a:srgbClr val="595959"/>
                </a:solidFill>
                <a:latin typeface="Myriad Pro" pitchFamily="34" charset="0"/>
                <a:ea typeface="MS PGothic" pitchFamily="34" charset="-128"/>
                <a:cs typeface="Myriad Pro" pitchFamily="34" charset="0"/>
              </a:defRPr>
            </a:lvl5pPr>
            <a:lvl6pPr marL="25146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6pPr>
            <a:lvl7pPr marL="29718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7pPr>
            <a:lvl8pPr marL="34290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8pPr>
            <a:lvl9pPr marL="38862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9pPr>
          </a:lstStyle>
          <a:p>
            <a:pPr eaLnBrk="1" hangingPunct="1">
              <a:spcBef>
                <a:spcPct val="0"/>
              </a:spcBef>
            </a:pPr>
            <a:r>
              <a:rPr lang="en-US" altLang="en-US" sz="900">
                <a:solidFill>
                  <a:schemeClr val="tx1"/>
                </a:solidFill>
                <a:latin typeface="Arial" pitchFamily="34" charset="0"/>
                <a:cs typeface="Arial" pitchFamily="34" charset="0"/>
              </a:rPr>
              <a:t>Rola Khouri</a:t>
            </a:r>
          </a:p>
          <a:p>
            <a:pPr eaLnBrk="1" hangingPunct="1">
              <a:spcBef>
                <a:spcPct val="0"/>
              </a:spcBef>
            </a:pPr>
            <a:r>
              <a:rPr lang="en-US" altLang="en-US" sz="900">
                <a:solidFill>
                  <a:schemeClr val="tx1"/>
                </a:solidFill>
                <a:latin typeface="Arial" pitchFamily="34" charset="0"/>
                <a:cs typeface="Arial" pitchFamily="34" charset="0"/>
              </a:rPr>
              <a:t>Administrative Assistant</a:t>
            </a:r>
            <a:endParaRPr lang="en-US" altLang="en-US" sz="1700">
              <a:solidFill>
                <a:schemeClr val="tx1"/>
              </a:solidFill>
              <a:latin typeface="Arial" pitchFamily="34" charset="0"/>
              <a:cs typeface="Arial" pitchFamily="34" charset="0"/>
            </a:endParaRPr>
          </a:p>
        </p:txBody>
      </p:sp>
      <p:sp>
        <p:nvSpPr>
          <p:cNvPr id="8207" name="TextBox 21"/>
          <p:cNvSpPr txBox="1">
            <a:spLocks noChangeArrowheads="1"/>
          </p:cNvSpPr>
          <p:nvPr/>
        </p:nvSpPr>
        <p:spPr bwMode="auto">
          <a:xfrm>
            <a:off x="4474941" y="3925867"/>
            <a:ext cx="3879449" cy="36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844" tIns="42922" rIns="85844" bIns="42922">
            <a:spAutoFit/>
          </a:bodyPr>
          <a:lstStyle>
            <a:lvl1pPr eaLnBrk="0" hangingPunct="0">
              <a:spcBef>
                <a:spcPct val="20000"/>
              </a:spcBef>
              <a:defRPr sz="3400">
                <a:solidFill>
                  <a:srgbClr val="595959"/>
                </a:solidFill>
                <a:latin typeface="Myriad Pro" pitchFamily="34" charset="0"/>
                <a:ea typeface="MS PGothic" pitchFamily="34" charset="-128"/>
                <a:cs typeface="Myriad Pro" pitchFamily="34" charset="0"/>
              </a:defRPr>
            </a:lvl1pPr>
            <a:lvl2pPr marL="742950" indent="-285750" eaLnBrk="0" hangingPunct="0">
              <a:spcBef>
                <a:spcPct val="20000"/>
              </a:spcBef>
              <a:defRPr sz="3000">
                <a:solidFill>
                  <a:srgbClr val="595959"/>
                </a:solidFill>
                <a:latin typeface="Myriad Pro" pitchFamily="34" charset="0"/>
                <a:ea typeface="MS PGothic" pitchFamily="34" charset="-128"/>
                <a:cs typeface="Myriad Pro" pitchFamily="34" charset="0"/>
              </a:defRPr>
            </a:lvl2pPr>
            <a:lvl3pPr marL="1143000" indent="-228600" eaLnBrk="0" hangingPunct="0">
              <a:spcBef>
                <a:spcPct val="20000"/>
              </a:spcBef>
              <a:buChar char="•"/>
              <a:defRPr sz="2600">
                <a:solidFill>
                  <a:srgbClr val="595959"/>
                </a:solidFill>
                <a:latin typeface="Myriad Pro" pitchFamily="34" charset="0"/>
                <a:ea typeface="MS PGothic" pitchFamily="34" charset="-128"/>
                <a:cs typeface="Myriad Pro" pitchFamily="34" charset="0"/>
              </a:defRPr>
            </a:lvl3pPr>
            <a:lvl4pPr marL="1600200" indent="-228600" eaLnBrk="0" hangingPunct="0">
              <a:spcBef>
                <a:spcPct val="20000"/>
              </a:spcBef>
              <a:buFont typeface="Lucida Grande" pitchFamily="-84" charset="0"/>
              <a:buChar char="-"/>
              <a:defRPr sz="2100">
                <a:solidFill>
                  <a:srgbClr val="595959"/>
                </a:solidFill>
                <a:latin typeface="Myriad Pro" pitchFamily="34" charset="0"/>
                <a:ea typeface="MS PGothic" pitchFamily="34" charset="-128"/>
                <a:cs typeface="Myriad Pro" pitchFamily="34" charset="0"/>
              </a:defRPr>
            </a:lvl4pPr>
            <a:lvl5pPr marL="2057400" indent="-228600" eaLnBrk="0" hangingPunct="0">
              <a:spcBef>
                <a:spcPct val="20000"/>
              </a:spcBef>
              <a:buFont typeface="Courier New" pitchFamily="49" charset="0"/>
              <a:buChar char="o"/>
              <a:defRPr sz="2100">
                <a:solidFill>
                  <a:srgbClr val="595959"/>
                </a:solidFill>
                <a:latin typeface="Myriad Pro" pitchFamily="34" charset="0"/>
                <a:ea typeface="MS PGothic" pitchFamily="34" charset="-128"/>
                <a:cs typeface="Myriad Pro" pitchFamily="34" charset="0"/>
              </a:defRPr>
            </a:lvl5pPr>
            <a:lvl6pPr marL="25146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6pPr>
            <a:lvl7pPr marL="29718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7pPr>
            <a:lvl8pPr marL="34290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8pPr>
            <a:lvl9pPr marL="38862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9pPr>
          </a:lstStyle>
          <a:p>
            <a:pPr eaLnBrk="1" hangingPunct="1">
              <a:spcBef>
                <a:spcPct val="0"/>
              </a:spcBef>
            </a:pPr>
            <a:r>
              <a:rPr lang="en-US" altLang="en-US" sz="900" b="1">
                <a:solidFill>
                  <a:schemeClr val="tx1"/>
                </a:solidFill>
                <a:latin typeface="Arial" pitchFamily="34" charset="0"/>
                <a:cs typeface="Arial" pitchFamily="34" charset="0"/>
              </a:rPr>
              <a:t>LEADERSHIP</a:t>
            </a:r>
            <a:r>
              <a:rPr lang="en-US" altLang="en-US" sz="900">
                <a:solidFill>
                  <a:schemeClr val="tx1"/>
                </a:solidFill>
                <a:latin typeface="Arial" pitchFamily="34" charset="0"/>
                <a:cs typeface="Arial" pitchFamily="34" charset="0"/>
              </a:rPr>
              <a:t>. Leslie Garcia, Assistant Chief Diversity Officer</a:t>
            </a:r>
          </a:p>
          <a:p>
            <a:pPr eaLnBrk="1" hangingPunct="1">
              <a:spcBef>
                <a:spcPct val="0"/>
              </a:spcBef>
            </a:pPr>
            <a:r>
              <a:rPr lang="en-US" altLang="en-US" sz="900">
                <a:solidFill>
                  <a:schemeClr val="tx1"/>
                </a:solidFill>
                <a:latin typeface="Arial" pitchFamily="34" charset="0"/>
                <a:cs typeface="Arial" pitchFamily="34" charset="0"/>
              </a:rPr>
              <a:t>Dr. Norwood Knight-Richardson, Chief Diversity Officer</a:t>
            </a:r>
            <a:endParaRPr lang="en-US" altLang="en-US" sz="1700">
              <a:solidFill>
                <a:schemeClr val="tx1"/>
              </a:solidFill>
              <a:latin typeface="Arial" pitchFamily="34" charset="0"/>
              <a:cs typeface="Arial" pitchFamily="34" charset="0"/>
            </a:endParaRPr>
          </a:p>
        </p:txBody>
      </p:sp>
      <p:pic>
        <p:nvPicPr>
          <p:cNvPr id="8208"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464290" y="4890466"/>
            <a:ext cx="788150" cy="117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9" name="TextBox 20"/>
          <p:cNvSpPr txBox="1">
            <a:spLocks noChangeArrowheads="1"/>
          </p:cNvSpPr>
          <p:nvPr/>
        </p:nvSpPr>
        <p:spPr bwMode="auto">
          <a:xfrm>
            <a:off x="6394233" y="6193977"/>
            <a:ext cx="1077138" cy="502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844" tIns="42922" rIns="85844" bIns="42922">
            <a:spAutoFit/>
          </a:bodyPr>
          <a:lstStyle>
            <a:lvl1pPr eaLnBrk="0" hangingPunct="0">
              <a:spcBef>
                <a:spcPct val="20000"/>
              </a:spcBef>
              <a:defRPr sz="3400">
                <a:solidFill>
                  <a:srgbClr val="595959"/>
                </a:solidFill>
                <a:latin typeface="Myriad Pro" pitchFamily="34" charset="0"/>
                <a:ea typeface="MS PGothic" pitchFamily="34" charset="-128"/>
                <a:cs typeface="Myriad Pro" pitchFamily="34" charset="0"/>
              </a:defRPr>
            </a:lvl1pPr>
            <a:lvl2pPr marL="742950" indent="-285750" eaLnBrk="0" hangingPunct="0">
              <a:spcBef>
                <a:spcPct val="20000"/>
              </a:spcBef>
              <a:defRPr sz="3000">
                <a:solidFill>
                  <a:srgbClr val="595959"/>
                </a:solidFill>
                <a:latin typeface="Myriad Pro" pitchFamily="34" charset="0"/>
                <a:ea typeface="MS PGothic" pitchFamily="34" charset="-128"/>
                <a:cs typeface="Myriad Pro" pitchFamily="34" charset="0"/>
              </a:defRPr>
            </a:lvl2pPr>
            <a:lvl3pPr marL="1143000" indent="-228600" eaLnBrk="0" hangingPunct="0">
              <a:spcBef>
                <a:spcPct val="20000"/>
              </a:spcBef>
              <a:buChar char="•"/>
              <a:defRPr sz="2600">
                <a:solidFill>
                  <a:srgbClr val="595959"/>
                </a:solidFill>
                <a:latin typeface="Myriad Pro" pitchFamily="34" charset="0"/>
                <a:ea typeface="MS PGothic" pitchFamily="34" charset="-128"/>
                <a:cs typeface="Myriad Pro" pitchFamily="34" charset="0"/>
              </a:defRPr>
            </a:lvl3pPr>
            <a:lvl4pPr marL="1600200" indent="-228600" eaLnBrk="0" hangingPunct="0">
              <a:spcBef>
                <a:spcPct val="20000"/>
              </a:spcBef>
              <a:buFont typeface="Lucida Grande" pitchFamily="-84" charset="0"/>
              <a:buChar char="-"/>
              <a:defRPr sz="2100">
                <a:solidFill>
                  <a:srgbClr val="595959"/>
                </a:solidFill>
                <a:latin typeface="Myriad Pro" pitchFamily="34" charset="0"/>
                <a:ea typeface="MS PGothic" pitchFamily="34" charset="-128"/>
                <a:cs typeface="Myriad Pro" pitchFamily="34" charset="0"/>
              </a:defRPr>
            </a:lvl4pPr>
            <a:lvl5pPr marL="2057400" indent="-228600" eaLnBrk="0" hangingPunct="0">
              <a:spcBef>
                <a:spcPct val="20000"/>
              </a:spcBef>
              <a:buFont typeface="Courier New" pitchFamily="49" charset="0"/>
              <a:buChar char="o"/>
              <a:defRPr sz="2100">
                <a:solidFill>
                  <a:srgbClr val="595959"/>
                </a:solidFill>
                <a:latin typeface="Myriad Pro" pitchFamily="34" charset="0"/>
                <a:ea typeface="MS PGothic" pitchFamily="34" charset="-128"/>
                <a:cs typeface="Myriad Pro" pitchFamily="34" charset="0"/>
              </a:defRPr>
            </a:lvl5pPr>
            <a:lvl6pPr marL="25146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6pPr>
            <a:lvl7pPr marL="29718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7pPr>
            <a:lvl8pPr marL="34290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8pPr>
            <a:lvl9pPr marL="38862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9pPr>
          </a:lstStyle>
          <a:p>
            <a:pPr eaLnBrk="1" hangingPunct="1">
              <a:spcBef>
                <a:spcPct val="0"/>
              </a:spcBef>
            </a:pPr>
            <a:r>
              <a:rPr lang="en-US" altLang="en-US" sz="900">
                <a:solidFill>
                  <a:schemeClr val="tx1"/>
                </a:solidFill>
                <a:latin typeface="Arial" pitchFamily="34" charset="0"/>
                <a:cs typeface="Arial" pitchFamily="34" charset="0"/>
              </a:rPr>
              <a:t>Rene Ferran</a:t>
            </a:r>
          </a:p>
          <a:p>
            <a:pPr eaLnBrk="1" hangingPunct="1">
              <a:spcBef>
                <a:spcPct val="0"/>
              </a:spcBef>
            </a:pPr>
            <a:r>
              <a:rPr lang="en-US" altLang="en-US" sz="900">
                <a:solidFill>
                  <a:schemeClr val="tx1"/>
                </a:solidFill>
                <a:latin typeface="Arial" pitchFamily="34" charset="0"/>
                <a:cs typeface="Arial" pitchFamily="34" charset="0"/>
              </a:rPr>
              <a:t>Communications</a:t>
            </a:r>
          </a:p>
          <a:p>
            <a:pPr eaLnBrk="1" hangingPunct="1">
              <a:spcBef>
                <a:spcPct val="0"/>
              </a:spcBef>
            </a:pPr>
            <a:r>
              <a:rPr lang="en-US" altLang="en-US" sz="900">
                <a:solidFill>
                  <a:schemeClr val="tx1"/>
                </a:solidFill>
                <a:latin typeface="Arial" pitchFamily="34" charset="0"/>
                <a:cs typeface="Arial" pitchFamily="34" charset="0"/>
              </a:rPr>
              <a:t>Intern </a:t>
            </a:r>
            <a:endParaRPr lang="en-US" altLang="en-US" sz="1700">
              <a:solidFill>
                <a:schemeClr val="tx1"/>
              </a:solidFill>
              <a:latin typeface="Arial" pitchFamily="34" charset="0"/>
              <a:cs typeface="Arial" pitchFamily="34" charset="0"/>
            </a:endParaRPr>
          </a:p>
        </p:txBody>
      </p:sp>
      <p:pic>
        <p:nvPicPr>
          <p:cNvPr id="3" name="Picture 2"/>
          <p:cNvPicPr>
            <a:picLocks noChangeAspect="1"/>
          </p:cNvPicPr>
          <p:nvPr/>
        </p:nvPicPr>
        <p:blipFill>
          <a:blip r:embed="rId10"/>
          <a:stretch>
            <a:fillRect/>
          </a:stretch>
        </p:blipFill>
        <p:spPr>
          <a:xfrm>
            <a:off x="7795388" y="4901201"/>
            <a:ext cx="796907" cy="1148623"/>
          </a:xfrm>
          <a:prstGeom prst="rect">
            <a:avLst/>
          </a:prstGeom>
          <a:ln>
            <a:noFill/>
          </a:ln>
          <a:effectLst>
            <a:outerShdw blurRad="292100" dist="139700" dir="2700000" algn="tl" rotWithShape="0">
              <a:srgbClr val="333333">
                <a:alpha val="65000"/>
              </a:srgbClr>
            </a:outerShdw>
          </a:effectLst>
        </p:spPr>
      </p:pic>
      <p:sp>
        <p:nvSpPr>
          <p:cNvPr id="8211" name="TextBox 20"/>
          <p:cNvSpPr txBox="1">
            <a:spLocks noChangeArrowheads="1"/>
          </p:cNvSpPr>
          <p:nvPr/>
        </p:nvSpPr>
        <p:spPr bwMode="auto">
          <a:xfrm>
            <a:off x="7699059" y="6206245"/>
            <a:ext cx="1077138" cy="36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844" tIns="42922" rIns="85844" bIns="42922">
            <a:spAutoFit/>
          </a:bodyPr>
          <a:lstStyle>
            <a:lvl1pPr eaLnBrk="0" hangingPunct="0">
              <a:spcBef>
                <a:spcPct val="20000"/>
              </a:spcBef>
              <a:defRPr sz="3400">
                <a:solidFill>
                  <a:srgbClr val="595959"/>
                </a:solidFill>
                <a:latin typeface="Myriad Pro" pitchFamily="34" charset="0"/>
                <a:ea typeface="MS PGothic" pitchFamily="34" charset="-128"/>
                <a:cs typeface="Myriad Pro" pitchFamily="34" charset="0"/>
              </a:defRPr>
            </a:lvl1pPr>
            <a:lvl2pPr marL="742950" indent="-285750" eaLnBrk="0" hangingPunct="0">
              <a:spcBef>
                <a:spcPct val="20000"/>
              </a:spcBef>
              <a:defRPr sz="3000">
                <a:solidFill>
                  <a:srgbClr val="595959"/>
                </a:solidFill>
                <a:latin typeface="Myriad Pro" pitchFamily="34" charset="0"/>
                <a:ea typeface="MS PGothic" pitchFamily="34" charset="-128"/>
                <a:cs typeface="Myriad Pro" pitchFamily="34" charset="0"/>
              </a:defRPr>
            </a:lvl2pPr>
            <a:lvl3pPr marL="1143000" indent="-228600" eaLnBrk="0" hangingPunct="0">
              <a:spcBef>
                <a:spcPct val="20000"/>
              </a:spcBef>
              <a:buChar char="•"/>
              <a:defRPr sz="2600">
                <a:solidFill>
                  <a:srgbClr val="595959"/>
                </a:solidFill>
                <a:latin typeface="Myriad Pro" pitchFamily="34" charset="0"/>
                <a:ea typeface="MS PGothic" pitchFamily="34" charset="-128"/>
                <a:cs typeface="Myriad Pro" pitchFamily="34" charset="0"/>
              </a:defRPr>
            </a:lvl3pPr>
            <a:lvl4pPr marL="1600200" indent="-228600" eaLnBrk="0" hangingPunct="0">
              <a:spcBef>
                <a:spcPct val="20000"/>
              </a:spcBef>
              <a:buFont typeface="Lucida Grande" pitchFamily="-84" charset="0"/>
              <a:buChar char="-"/>
              <a:defRPr sz="2100">
                <a:solidFill>
                  <a:srgbClr val="595959"/>
                </a:solidFill>
                <a:latin typeface="Myriad Pro" pitchFamily="34" charset="0"/>
                <a:ea typeface="MS PGothic" pitchFamily="34" charset="-128"/>
                <a:cs typeface="Myriad Pro" pitchFamily="34" charset="0"/>
              </a:defRPr>
            </a:lvl4pPr>
            <a:lvl5pPr marL="2057400" indent="-228600" eaLnBrk="0" hangingPunct="0">
              <a:spcBef>
                <a:spcPct val="20000"/>
              </a:spcBef>
              <a:buFont typeface="Courier New" pitchFamily="49" charset="0"/>
              <a:buChar char="o"/>
              <a:defRPr sz="2100">
                <a:solidFill>
                  <a:srgbClr val="595959"/>
                </a:solidFill>
                <a:latin typeface="Myriad Pro" pitchFamily="34" charset="0"/>
                <a:ea typeface="MS PGothic" pitchFamily="34" charset="-128"/>
                <a:cs typeface="Myriad Pro" pitchFamily="34" charset="0"/>
              </a:defRPr>
            </a:lvl5pPr>
            <a:lvl6pPr marL="25146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6pPr>
            <a:lvl7pPr marL="29718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7pPr>
            <a:lvl8pPr marL="34290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8pPr>
            <a:lvl9pPr marL="38862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9pPr>
          </a:lstStyle>
          <a:p>
            <a:pPr eaLnBrk="1" hangingPunct="1">
              <a:spcBef>
                <a:spcPct val="0"/>
              </a:spcBef>
            </a:pPr>
            <a:r>
              <a:rPr lang="en-US" altLang="en-US" sz="900">
                <a:solidFill>
                  <a:schemeClr val="tx1"/>
                </a:solidFill>
                <a:latin typeface="Arial" pitchFamily="34" charset="0"/>
                <a:cs typeface="Arial" pitchFamily="34" charset="0"/>
              </a:rPr>
              <a:t>Jose Garcia</a:t>
            </a:r>
          </a:p>
          <a:p>
            <a:pPr eaLnBrk="1" hangingPunct="1">
              <a:spcBef>
                <a:spcPct val="0"/>
              </a:spcBef>
            </a:pPr>
            <a:r>
              <a:rPr lang="en-US" altLang="en-US" sz="900">
                <a:solidFill>
                  <a:schemeClr val="tx1"/>
                </a:solidFill>
                <a:latin typeface="Arial" pitchFamily="34" charset="0"/>
                <a:cs typeface="Arial" pitchFamily="34" charset="0"/>
              </a:rPr>
              <a:t>Office Assistant</a:t>
            </a:r>
            <a:endParaRPr lang="en-US" altLang="en-US" sz="1700">
              <a:solidFill>
                <a:schemeClr val="tx1"/>
              </a:solidFill>
              <a:latin typeface="Arial" pitchFamily="34" charset="0"/>
              <a:cs typeface="Arial" pitchFamily="34" charset="0"/>
            </a:endParaRPr>
          </a:p>
        </p:txBody>
      </p:sp>
      <p:sp>
        <p:nvSpPr>
          <p:cNvPr id="8212" name="TextBox 21"/>
          <p:cNvSpPr txBox="1">
            <a:spLocks noChangeArrowheads="1"/>
          </p:cNvSpPr>
          <p:nvPr/>
        </p:nvSpPr>
        <p:spPr bwMode="auto">
          <a:xfrm>
            <a:off x="278773" y="4459540"/>
            <a:ext cx="3593380" cy="24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844" tIns="42922" rIns="85844" bIns="42922">
            <a:spAutoFit/>
          </a:bodyPr>
          <a:lstStyle>
            <a:lvl1pPr eaLnBrk="0" hangingPunct="0">
              <a:spcBef>
                <a:spcPct val="20000"/>
              </a:spcBef>
              <a:defRPr sz="3400">
                <a:solidFill>
                  <a:srgbClr val="595959"/>
                </a:solidFill>
                <a:latin typeface="Myriad Pro" pitchFamily="34" charset="0"/>
                <a:ea typeface="MS PGothic" pitchFamily="34" charset="-128"/>
                <a:cs typeface="Myriad Pro" pitchFamily="34" charset="0"/>
              </a:defRPr>
            </a:lvl1pPr>
            <a:lvl2pPr marL="742950" indent="-285750" eaLnBrk="0" hangingPunct="0">
              <a:spcBef>
                <a:spcPct val="20000"/>
              </a:spcBef>
              <a:defRPr sz="3000">
                <a:solidFill>
                  <a:srgbClr val="595959"/>
                </a:solidFill>
                <a:latin typeface="Myriad Pro" pitchFamily="34" charset="0"/>
                <a:ea typeface="MS PGothic" pitchFamily="34" charset="-128"/>
                <a:cs typeface="Myriad Pro" pitchFamily="34" charset="0"/>
              </a:defRPr>
            </a:lvl2pPr>
            <a:lvl3pPr marL="1143000" indent="-228600" eaLnBrk="0" hangingPunct="0">
              <a:spcBef>
                <a:spcPct val="20000"/>
              </a:spcBef>
              <a:buChar char="•"/>
              <a:defRPr sz="2600">
                <a:solidFill>
                  <a:srgbClr val="595959"/>
                </a:solidFill>
                <a:latin typeface="Myriad Pro" pitchFamily="34" charset="0"/>
                <a:ea typeface="MS PGothic" pitchFamily="34" charset="-128"/>
                <a:cs typeface="Myriad Pro" pitchFamily="34" charset="0"/>
              </a:defRPr>
            </a:lvl3pPr>
            <a:lvl4pPr marL="1600200" indent="-228600" eaLnBrk="0" hangingPunct="0">
              <a:spcBef>
                <a:spcPct val="20000"/>
              </a:spcBef>
              <a:buFont typeface="Lucida Grande" pitchFamily="-84" charset="0"/>
              <a:buChar char="-"/>
              <a:defRPr sz="2100">
                <a:solidFill>
                  <a:srgbClr val="595959"/>
                </a:solidFill>
                <a:latin typeface="Myriad Pro" pitchFamily="34" charset="0"/>
                <a:ea typeface="MS PGothic" pitchFamily="34" charset="-128"/>
                <a:cs typeface="Myriad Pro" pitchFamily="34" charset="0"/>
              </a:defRPr>
            </a:lvl4pPr>
            <a:lvl5pPr marL="2057400" indent="-228600" eaLnBrk="0" hangingPunct="0">
              <a:spcBef>
                <a:spcPct val="20000"/>
              </a:spcBef>
              <a:buFont typeface="Courier New" pitchFamily="49" charset="0"/>
              <a:buChar char="o"/>
              <a:defRPr sz="2100">
                <a:solidFill>
                  <a:srgbClr val="595959"/>
                </a:solidFill>
                <a:latin typeface="Myriad Pro" pitchFamily="34" charset="0"/>
                <a:ea typeface="MS PGothic" pitchFamily="34" charset="-128"/>
                <a:cs typeface="Myriad Pro" pitchFamily="34" charset="0"/>
              </a:defRPr>
            </a:lvl5pPr>
            <a:lvl6pPr marL="25146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6pPr>
            <a:lvl7pPr marL="29718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7pPr>
            <a:lvl8pPr marL="34290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8pPr>
            <a:lvl9pPr marL="38862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9pPr>
          </a:lstStyle>
          <a:p>
            <a:pPr eaLnBrk="1" hangingPunct="1">
              <a:spcBef>
                <a:spcPct val="0"/>
              </a:spcBef>
            </a:pPr>
            <a:r>
              <a:rPr lang="en-US" altLang="en-US" sz="1000" b="1">
                <a:solidFill>
                  <a:schemeClr val="tx1"/>
                </a:solidFill>
                <a:latin typeface="Arial" pitchFamily="34" charset="0"/>
                <a:cs typeface="Arial" pitchFamily="34" charset="0"/>
              </a:rPr>
              <a:t>CDI STAFF</a:t>
            </a:r>
            <a:endParaRPr lang="en-US" altLang="en-US" sz="10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389944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z="3200" dirty="0" smtClean="0">
                <a:latin typeface="Calibri" pitchFamily="34" charset="0"/>
              </a:rPr>
              <a:t>How do students get involved with CDI?</a:t>
            </a:r>
          </a:p>
        </p:txBody>
      </p:sp>
      <p:sp>
        <p:nvSpPr>
          <p:cNvPr id="8195" name="Slide Number Placeholder 3"/>
          <p:cNvSpPr>
            <a:spLocks noGrp="1"/>
          </p:cNvSpPr>
          <p:nvPr>
            <p:ph type="sldNum" sz="quarter" idx="11"/>
          </p:nvPr>
        </p:nvSpPr>
        <p:spPr>
          <a:noFill/>
        </p:spPr>
        <p:txBody>
          <a:bodyPr/>
          <a:lstStyle/>
          <a:p>
            <a:fld id="{AC6A8F5E-56E0-4A18-B518-FBAD0FDBAF8E}" type="slidenum">
              <a:rPr lang="en-US" smtClean="0">
                <a:latin typeface="Arial" charset="0"/>
                <a:cs typeface="Arial" charset="0"/>
              </a:rPr>
              <a:pPr/>
              <a:t>31</a:t>
            </a:fld>
            <a:endParaRPr lang="en-US" dirty="0" smtClean="0">
              <a:latin typeface="Arial" charset="0"/>
              <a:cs typeface="Arial" charset="0"/>
            </a:endParaRPr>
          </a:p>
        </p:txBody>
      </p:sp>
      <p:pic>
        <p:nvPicPr>
          <p:cNvPr id="8196" name="Picture 3"/>
          <p:cNvPicPr>
            <a:picLocks noGrp="1" noChangeAspect="1" noChangeArrowheads="1"/>
          </p:cNvPicPr>
          <p:nvPr>
            <p:ph idx="1"/>
          </p:nvPr>
        </p:nvPicPr>
        <p:blipFill>
          <a:blip r:embed="rId2" cstate="print"/>
          <a:srcRect/>
          <a:stretch>
            <a:fillRect/>
          </a:stretch>
        </p:blipFill>
        <p:spPr>
          <a:xfrm>
            <a:off x="2386013" y="3276600"/>
            <a:ext cx="4471987" cy="3001963"/>
          </a:xfrm>
          <a:ln w="38100" cap="flat">
            <a:solidFill>
              <a:schemeClr val="tx1"/>
            </a:solidFill>
          </a:ln>
        </p:spPr>
      </p:pic>
      <p:pic>
        <p:nvPicPr>
          <p:cNvPr id="8197" name="Picture 5"/>
          <p:cNvPicPr>
            <a:picLocks noChangeAspect="1" noChangeArrowheads="1"/>
          </p:cNvPicPr>
          <p:nvPr/>
        </p:nvPicPr>
        <p:blipFill>
          <a:blip r:embed="rId3" cstate="print"/>
          <a:srcRect/>
          <a:stretch>
            <a:fillRect/>
          </a:stretch>
        </p:blipFill>
        <p:spPr bwMode="auto">
          <a:xfrm>
            <a:off x="381000" y="2057400"/>
            <a:ext cx="2857500" cy="1905000"/>
          </a:xfrm>
          <a:prstGeom prst="rect">
            <a:avLst/>
          </a:prstGeom>
          <a:noFill/>
          <a:ln w="38100">
            <a:solidFill>
              <a:schemeClr val="tx1"/>
            </a:solidFill>
            <a:miter lim="800000"/>
            <a:headEnd/>
            <a:tailEnd/>
          </a:ln>
        </p:spPr>
      </p:pic>
      <p:sp>
        <p:nvSpPr>
          <p:cNvPr id="9223" name="TextBox 8"/>
          <p:cNvSpPr txBox="1">
            <a:spLocks noChangeArrowheads="1"/>
          </p:cNvSpPr>
          <p:nvPr/>
        </p:nvSpPr>
        <p:spPr bwMode="auto">
          <a:xfrm>
            <a:off x="152400" y="4038600"/>
            <a:ext cx="1905000" cy="1015663"/>
          </a:xfrm>
          <a:prstGeom prst="rect">
            <a:avLst/>
          </a:prstGeom>
          <a:noFill/>
          <a:ln w="9525">
            <a:noFill/>
            <a:miter lim="800000"/>
            <a:headEnd/>
            <a:tailEnd/>
          </a:ln>
        </p:spPr>
        <p:txBody>
          <a:bodyPr wrap="square">
            <a:spAutoFit/>
          </a:bodyPr>
          <a:lstStyle/>
          <a:p>
            <a:pPr algn="ctr">
              <a:defRPr/>
            </a:pPr>
            <a:r>
              <a:rPr lang="en-US" sz="2000" dirty="0" smtClean="0">
                <a:latin typeface="Calibri" pitchFamily="34" charset="0"/>
              </a:rPr>
              <a:t>Ted R. Lilley cancer CURE program </a:t>
            </a:r>
            <a:endParaRPr lang="en-US" sz="2000" dirty="0">
              <a:latin typeface="Calibri" pitchFamily="34" charset="0"/>
            </a:endParaRPr>
          </a:p>
        </p:txBody>
      </p:sp>
      <p:sp>
        <p:nvSpPr>
          <p:cNvPr id="9224" name="TextBox 9"/>
          <p:cNvSpPr txBox="1">
            <a:spLocks noChangeArrowheads="1"/>
          </p:cNvSpPr>
          <p:nvPr/>
        </p:nvSpPr>
        <p:spPr bwMode="auto">
          <a:xfrm>
            <a:off x="3505200" y="2057400"/>
            <a:ext cx="1600200" cy="707886"/>
          </a:xfrm>
          <a:prstGeom prst="rect">
            <a:avLst/>
          </a:prstGeom>
          <a:noFill/>
          <a:ln w="9525">
            <a:noFill/>
            <a:miter lim="800000"/>
            <a:headEnd/>
            <a:tailEnd/>
          </a:ln>
        </p:spPr>
        <p:txBody>
          <a:bodyPr>
            <a:spAutoFit/>
          </a:bodyPr>
          <a:lstStyle/>
          <a:p>
            <a:pPr algn="ctr">
              <a:defRPr/>
            </a:pPr>
            <a:r>
              <a:rPr lang="en-US" sz="2000" dirty="0" smtClean="0">
                <a:latin typeface="Calibri" pitchFamily="34" charset="0"/>
              </a:rPr>
              <a:t>Career Conference</a:t>
            </a:r>
            <a:endParaRPr lang="en-US" sz="2000" dirty="0">
              <a:latin typeface="Calibri" pitchFamily="34" charset="0"/>
            </a:endParaRPr>
          </a:p>
        </p:txBody>
      </p:sp>
      <p:pic>
        <p:nvPicPr>
          <p:cNvPr id="8200" name="Picture 6"/>
          <p:cNvPicPr>
            <a:picLocks noChangeAspect="1" noChangeArrowheads="1"/>
          </p:cNvPicPr>
          <p:nvPr/>
        </p:nvPicPr>
        <p:blipFill>
          <a:blip r:embed="rId4" cstate="print"/>
          <a:srcRect/>
          <a:stretch>
            <a:fillRect/>
          </a:stretch>
        </p:blipFill>
        <p:spPr bwMode="auto">
          <a:xfrm>
            <a:off x="5410200" y="1828800"/>
            <a:ext cx="3001963" cy="1701800"/>
          </a:xfrm>
          <a:prstGeom prst="rect">
            <a:avLst/>
          </a:prstGeom>
          <a:noFill/>
          <a:ln w="38100">
            <a:solidFill>
              <a:schemeClr val="tx1"/>
            </a:solidFill>
            <a:miter lim="800000"/>
            <a:headEnd/>
            <a:tailEnd/>
          </a:ln>
        </p:spPr>
      </p:pic>
      <p:sp>
        <p:nvSpPr>
          <p:cNvPr id="9226" name="TextBox 11"/>
          <p:cNvSpPr txBox="1">
            <a:spLocks noChangeArrowheads="1"/>
          </p:cNvSpPr>
          <p:nvPr/>
        </p:nvSpPr>
        <p:spPr bwMode="auto">
          <a:xfrm>
            <a:off x="7086600" y="3733800"/>
            <a:ext cx="1905000" cy="1015663"/>
          </a:xfrm>
          <a:prstGeom prst="rect">
            <a:avLst/>
          </a:prstGeom>
          <a:noFill/>
          <a:ln w="9525">
            <a:noFill/>
            <a:miter lim="800000"/>
            <a:headEnd/>
            <a:tailEnd/>
          </a:ln>
        </p:spPr>
        <p:txBody>
          <a:bodyPr wrap="square">
            <a:spAutoFit/>
          </a:bodyPr>
          <a:lstStyle/>
          <a:p>
            <a:pPr algn="ctr">
              <a:defRPr/>
            </a:pPr>
            <a:r>
              <a:rPr lang="en-US" sz="2000" dirty="0" smtClean="0">
                <a:latin typeface="Calibri" pitchFamily="34" charset="0"/>
              </a:rPr>
              <a:t>Academic Advising &amp; Support</a:t>
            </a:r>
            <a:endParaRPr lang="en-US" sz="2000" dirty="0">
              <a:latin typeface="Calibri" pitchFamily="34" charset="0"/>
            </a:endParaRPr>
          </a:p>
        </p:txBody>
      </p:sp>
      <p:sp>
        <p:nvSpPr>
          <p:cNvPr id="9227" name="TextBox 12"/>
          <p:cNvSpPr txBox="1">
            <a:spLocks noChangeArrowheads="1"/>
          </p:cNvSpPr>
          <p:nvPr/>
        </p:nvSpPr>
        <p:spPr bwMode="auto">
          <a:xfrm>
            <a:off x="609600" y="5410200"/>
            <a:ext cx="1828800" cy="1015663"/>
          </a:xfrm>
          <a:prstGeom prst="rect">
            <a:avLst/>
          </a:prstGeom>
          <a:noFill/>
          <a:ln w="9525">
            <a:noFill/>
            <a:miter lim="800000"/>
            <a:headEnd/>
            <a:tailEnd/>
          </a:ln>
        </p:spPr>
        <p:txBody>
          <a:bodyPr>
            <a:spAutoFit/>
          </a:bodyPr>
          <a:lstStyle/>
          <a:p>
            <a:pPr algn="ctr">
              <a:defRPr/>
            </a:pPr>
            <a:r>
              <a:rPr lang="en-US" sz="2000" dirty="0" smtClean="0">
                <a:latin typeface="Calibri" pitchFamily="34" charset="0"/>
              </a:rPr>
              <a:t>Equity Summer Research Program</a:t>
            </a:r>
            <a:endParaRPr lang="en-US" sz="2000" dirty="0">
              <a:latin typeface="Calibri" pitchFamily="34" charset="0"/>
            </a:endParaRPr>
          </a:p>
        </p:txBody>
      </p:sp>
      <p:sp>
        <p:nvSpPr>
          <p:cNvPr id="9228" name="TextBox 14"/>
          <p:cNvSpPr txBox="1">
            <a:spLocks noChangeArrowheads="1"/>
          </p:cNvSpPr>
          <p:nvPr/>
        </p:nvSpPr>
        <p:spPr bwMode="auto">
          <a:xfrm>
            <a:off x="6934200" y="5029200"/>
            <a:ext cx="1828800" cy="707886"/>
          </a:xfrm>
          <a:prstGeom prst="rect">
            <a:avLst/>
          </a:prstGeom>
          <a:noFill/>
          <a:ln w="9525">
            <a:noFill/>
            <a:miter lim="800000"/>
            <a:headEnd/>
            <a:tailEnd/>
          </a:ln>
        </p:spPr>
        <p:txBody>
          <a:bodyPr wrap="square">
            <a:spAutoFit/>
          </a:bodyPr>
          <a:lstStyle/>
          <a:p>
            <a:pPr algn="ctr">
              <a:defRPr/>
            </a:pPr>
            <a:r>
              <a:rPr lang="en-US" sz="2000" dirty="0">
                <a:latin typeface="Calibri" pitchFamily="34" charset="0"/>
              </a:rPr>
              <a:t>And much more!</a:t>
            </a:r>
          </a:p>
        </p:txBody>
      </p:sp>
    </p:spTree>
    <p:extLst>
      <p:ext uri="{BB962C8B-B14F-4D97-AF65-F5344CB8AC3E}">
        <p14:creationId xmlns:p14="http://schemas.microsoft.com/office/powerpoint/2010/main" val="33355321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CDI Academic Advising  </a:t>
            </a:r>
            <a:endParaRPr lang="en-US" dirty="0">
              <a:latin typeface="Calibri" pitchFamily="34" charset="0"/>
              <a:cs typeface="Calibri" pitchFamily="34" charset="0"/>
            </a:endParaRPr>
          </a:p>
        </p:txBody>
      </p:sp>
      <p:sp>
        <p:nvSpPr>
          <p:cNvPr id="3" name="Content Placeholder 2"/>
          <p:cNvSpPr>
            <a:spLocks noGrp="1"/>
          </p:cNvSpPr>
          <p:nvPr>
            <p:ph idx="1"/>
          </p:nvPr>
        </p:nvSpPr>
        <p:spPr>
          <a:xfrm>
            <a:off x="428625" y="1600200"/>
            <a:ext cx="8229600" cy="4724400"/>
          </a:xfrm>
        </p:spPr>
        <p:txBody>
          <a:bodyPr/>
          <a:lstStyle/>
          <a:p>
            <a:pPr marL="0" indent="0">
              <a:buNone/>
            </a:pPr>
            <a:endParaRPr lang="en-US" sz="1200" dirty="0">
              <a:latin typeface="Calibri" pitchFamily="34" charset="0"/>
              <a:cs typeface="Calibri" pitchFamily="34" charset="0"/>
            </a:endParaRPr>
          </a:p>
          <a:p>
            <a:pPr marL="0" indent="0">
              <a:buNone/>
            </a:pPr>
            <a:r>
              <a:rPr lang="en-US" sz="1800" dirty="0" smtClean="0">
                <a:latin typeface="Calibri" pitchFamily="34" charset="0"/>
                <a:cs typeface="Calibri" pitchFamily="34" charset="0"/>
              </a:rPr>
              <a:t>We </a:t>
            </a:r>
            <a:r>
              <a:rPr lang="en-US" sz="1800" dirty="0">
                <a:latin typeface="Calibri" pitchFamily="34" charset="0"/>
                <a:cs typeface="Calibri" pitchFamily="34" charset="0"/>
              </a:rPr>
              <a:t>offer academic advising to prospective college students interested in OHSU academic programs. Students will be provided with short and long term academic preparation plan. Students are also referred to services as appropriate i.e. referrals, scholarships, enrichment/academic programs, shadowing, mentorship, volunteer, and paid opportunities. </a:t>
            </a:r>
            <a:endParaRPr lang="en-US" sz="1800" dirty="0" smtClean="0">
              <a:latin typeface="Calibri" pitchFamily="34" charset="0"/>
              <a:cs typeface="Calibri" pitchFamily="34" charset="0"/>
            </a:endParaRPr>
          </a:p>
          <a:p>
            <a:pPr marL="0" indent="0">
              <a:buNone/>
            </a:pPr>
            <a:endParaRPr lang="en-US" sz="1200" dirty="0" smtClean="0">
              <a:latin typeface="Calibri" pitchFamily="34" charset="0"/>
              <a:cs typeface="Calibri" pitchFamily="34" charset="0"/>
            </a:endParaRPr>
          </a:p>
          <a:p>
            <a:pPr marL="0" indent="0">
              <a:buNone/>
            </a:pPr>
            <a:r>
              <a:rPr lang="en-US" sz="2800" b="1" dirty="0" smtClean="0">
                <a:latin typeface="Calibri" pitchFamily="34" charset="0"/>
                <a:cs typeface="Calibri" pitchFamily="34" charset="0"/>
              </a:rPr>
              <a:t>How can I get involved? </a:t>
            </a:r>
          </a:p>
          <a:p>
            <a:r>
              <a:rPr lang="en-US" sz="1800" dirty="0" smtClean="0">
                <a:latin typeface="Calibri" pitchFamily="34" charset="0"/>
                <a:cs typeface="Calibri" pitchFamily="34" charset="0"/>
              </a:rPr>
              <a:t>Complete the advising form available online at </a:t>
            </a:r>
            <a:r>
              <a:rPr lang="en-US" sz="1800" dirty="0" smtClean="0">
                <a:latin typeface="Calibri" pitchFamily="34" charset="0"/>
                <a:cs typeface="Calibri" pitchFamily="34" charset="0"/>
                <a:hlinkClick r:id="rId2"/>
              </a:rPr>
              <a:t>www.ohsu.edu/diversity</a:t>
            </a:r>
            <a:r>
              <a:rPr lang="en-US" sz="1800" dirty="0" smtClean="0">
                <a:latin typeface="Calibri" pitchFamily="34" charset="0"/>
                <a:cs typeface="Calibri" pitchFamily="34" charset="0"/>
              </a:rPr>
              <a:t> </a:t>
            </a:r>
          </a:p>
          <a:p>
            <a:r>
              <a:rPr lang="en-US" sz="1800" dirty="0" smtClean="0">
                <a:latin typeface="Calibri" pitchFamily="34" charset="0"/>
                <a:cs typeface="Calibri" pitchFamily="34" charset="0"/>
              </a:rPr>
              <a:t>Submit </a:t>
            </a:r>
            <a:r>
              <a:rPr lang="en-US" sz="1800" dirty="0">
                <a:latin typeface="Calibri" pitchFamily="34" charset="0"/>
                <a:cs typeface="Calibri" pitchFamily="34" charset="0"/>
              </a:rPr>
              <a:t>c</a:t>
            </a:r>
            <a:r>
              <a:rPr lang="en-US" sz="1800" dirty="0" smtClean="0">
                <a:latin typeface="Calibri" pitchFamily="34" charset="0"/>
                <a:cs typeface="Calibri" pitchFamily="34" charset="0"/>
              </a:rPr>
              <a:t>urrent </a:t>
            </a:r>
            <a:r>
              <a:rPr lang="en-US" sz="1800" dirty="0">
                <a:latin typeface="Calibri" pitchFamily="34" charset="0"/>
                <a:cs typeface="Calibri" pitchFamily="34" charset="0"/>
              </a:rPr>
              <a:t>resume (volunteer efforts, community service projects, clinical, and research experience) </a:t>
            </a:r>
            <a:endParaRPr lang="en-US" sz="1800" dirty="0" smtClean="0">
              <a:latin typeface="Calibri" pitchFamily="34" charset="0"/>
              <a:cs typeface="Calibri" pitchFamily="34" charset="0"/>
            </a:endParaRPr>
          </a:p>
          <a:p>
            <a:r>
              <a:rPr lang="en-US" sz="1800" dirty="0" smtClean="0">
                <a:latin typeface="Calibri" pitchFamily="34" charset="0"/>
                <a:cs typeface="Calibri" pitchFamily="34" charset="0"/>
              </a:rPr>
              <a:t>Submit </a:t>
            </a:r>
            <a:r>
              <a:rPr lang="en-US" sz="1800" dirty="0">
                <a:latin typeface="Calibri" pitchFamily="34" charset="0"/>
                <a:cs typeface="Calibri" pitchFamily="34" charset="0"/>
              </a:rPr>
              <a:t>unofficial transcript and past transcripts of all colleges/universities attended </a:t>
            </a:r>
            <a:endParaRPr lang="en-US" sz="1800" dirty="0" smtClean="0">
              <a:latin typeface="Calibri" pitchFamily="34" charset="0"/>
              <a:cs typeface="Calibri" pitchFamily="34" charset="0"/>
            </a:endParaRPr>
          </a:p>
          <a:p>
            <a:pPr marL="0" indent="0">
              <a:buNone/>
            </a:pPr>
            <a:endParaRPr lang="en-US" sz="1800" dirty="0" smtClean="0">
              <a:latin typeface="Calibri" pitchFamily="34" charset="0"/>
              <a:cs typeface="Calibri" pitchFamily="34" charset="0"/>
            </a:endParaRPr>
          </a:p>
        </p:txBody>
      </p:sp>
      <p:sp>
        <p:nvSpPr>
          <p:cNvPr id="4" name="Slide Number Placeholder 3"/>
          <p:cNvSpPr>
            <a:spLocks noGrp="1"/>
          </p:cNvSpPr>
          <p:nvPr>
            <p:ph type="sldNum" sz="quarter" idx="11"/>
          </p:nvPr>
        </p:nvSpPr>
        <p:spPr/>
        <p:txBody>
          <a:bodyPr/>
          <a:lstStyle/>
          <a:p>
            <a:pPr>
              <a:defRPr/>
            </a:pPr>
            <a:fld id="{902ACDCA-C133-4F03-AD36-34FAC30F1717}" type="slidenum">
              <a:rPr lang="en-US" smtClean="0"/>
              <a:pPr>
                <a:defRPr/>
              </a:pPr>
              <a:t>32</a:t>
            </a:fld>
            <a:endParaRPr lang="en-US" dirty="0"/>
          </a:p>
        </p:txBody>
      </p:sp>
    </p:spTree>
    <p:extLst>
      <p:ext uri="{BB962C8B-B14F-4D97-AF65-F5344CB8AC3E}">
        <p14:creationId xmlns:p14="http://schemas.microsoft.com/office/powerpoint/2010/main" val="12567065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z="3200" dirty="0" smtClean="0">
                <a:latin typeface="Calibri" pitchFamily="34" charset="0"/>
              </a:rPr>
              <a:t>Ted R. Lilley Cancer CURE Program	</a:t>
            </a:r>
          </a:p>
        </p:txBody>
      </p:sp>
      <p:sp>
        <p:nvSpPr>
          <p:cNvPr id="8" name="Content Placeholder 7"/>
          <p:cNvSpPr>
            <a:spLocks noGrp="1"/>
          </p:cNvSpPr>
          <p:nvPr>
            <p:ph idx="1"/>
          </p:nvPr>
        </p:nvSpPr>
        <p:spPr>
          <a:xfrm>
            <a:off x="428625" y="1828800"/>
            <a:ext cx="8229600" cy="4038600"/>
          </a:xfrm>
        </p:spPr>
        <p:txBody>
          <a:bodyPr/>
          <a:lstStyle/>
          <a:p>
            <a:pPr>
              <a:buNone/>
            </a:pPr>
            <a:r>
              <a:rPr lang="en-US" sz="2000" b="1" dirty="0" smtClean="0">
                <a:latin typeface="Calibri" pitchFamily="34" charset="0"/>
              </a:rPr>
              <a:t>C</a:t>
            </a:r>
            <a:r>
              <a:rPr lang="en-US" sz="2000" dirty="0" smtClean="0">
                <a:latin typeface="Calibri" pitchFamily="34" charset="0"/>
              </a:rPr>
              <a:t>ontinuing </a:t>
            </a:r>
            <a:r>
              <a:rPr lang="en-US" sz="2000" b="1" dirty="0" smtClean="0">
                <a:latin typeface="Calibri" pitchFamily="34" charset="0"/>
              </a:rPr>
              <a:t>U</a:t>
            </a:r>
            <a:r>
              <a:rPr lang="en-US" sz="2000" dirty="0" smtClean="0">
                <a:latin typeface="Calibri" pitchFamily="34" charset="0"/>
              </a:rPr>
              <a:t>mbrella of </a:t>
            </a:r>
            <a:r>
              <a:rPr lang="en-US" sz="2000" b="1" dirty="0" smtClean="0">
                <a:latin typeface="Calibri" pitchFamily="34" charset="0"/>
              </a:rPr>
              <a:t>R</a:t>
            </a:r>
            <a:r>
              <a:rPr lang="en-US" sz="2000" dirty="0" smtClean="0">
                <a:latin typeface="Calibri" pitchFamily="34" charset="0"/>
              </a:rPr>
              <a:t>esearch </a:t>
            </a:r>
            <a:r>
              <a:rPr lang="en-US" sz="2000" b="1" dirty="0" smtClean="0">
                <a:latin typeface="Calibri" pitchFamily="34" charset="0"/>
              </a:rPr>
              <a:t>E</a:t>
            </a:r>
            <a:r>
              <a:rPr lang="en-US" sz="2000" dirty="0" smtClean="0">
                <a:latin typeface="Calibri" pitchFamily="34" charset="0"/>
              </a:rPr>
              <a:t>xperience (</a:t>
            </a:r>
            <a:r>
              <a:rPr lang="en-US" sz="2000" b="1" dirty="0" smtClean="0">
                <a:latin typeface="Calibri" pitchFamily="34" charset="0"/>
              </a:rPr>
              <a:t>CURE</a:t>
            </a:r>
            <a:r>
              <a:rPr lang="en-US" sz="2000" dirty="0" smtClean="0">
                <a:latin typeface="Calibri" pitchFamily="34" charset="0"/>
              </a:rPr>
              <a:t>) </a:t>
            </a:r>
            <a:endParaRPr lang="en-US" sz="2000" b="1" dirty="0" smtClean="0">
              <a:latin typeface="Calibri" pitchFamily="34" charset="0"/>
            </a:endParaRPr>
          </a:p>
          <a:p>
            <a:pPr>
              <a:buNone/>
            </a:pPr>
            <a:endParaRPr lang="en-US" sz="1800" dirty="0" smtClean="0"/>
          </a:p>
          <a:p>
            <a:pPr>
              <a:buNone/>
            </a:pPr>
            <a:r>
              <a:rPr lang="en-US" sz="1800" b="1" dirty="0" smtClean="0">
                <a:latin typeface="Calibri" pitchFamily="34" charset="0"/>
              </a:rPr>
              <a:t>High School internship opportunity for sophomores &amp; juniors: </a:t>
            </a:r>
            <a:endParaRPr lang="en-US" sz="1800" dirty="0" smtClean="0">
              <a:latin typeface="Calibri" pitchFamily="34" charset="0"/>
            </a:endParaRPr>
          </a:p>
          <a:p>
            <a:r>
              <a:rPr lang="en-US" sz="1800" dirty="0">
                <a:latin typeface="Calibri" pitchFamily="34" charset="0"/>
              </a:rPr>
              <a:t>8</a:t>
            </a:r>
            <a:r>
              <a:rPr lang="en-US" sz="1800" dirty="0" smtClean="0">
                <a:latin typeface="Calibri" pitchFamily="34" charset="0"/>
              </a:rPr>
              <a:t> week paid cancer-specific research summer internship</a:t>
            </a:r>
          </a:p>
          <a:p>
            <a:r>
              <a:rPr lang="en-US" sz="1800" dirty="0" smtClean="0">
                <a:latin typeface="Calibri" pitchFamily="34" charset="0"/>
              </a:rPr>
              <a:t>Weekly scientific seminars, lab meetings and more</a:t>
            </a:r>
          </a:p>
          <a:p>
            <a:r>
              <a:rPr lang="en-US" sz="1800" dirty="0" smtClean="0">
                <a:latin typeface="Calibri" pitchFamily="34" charset="0"/>
              </a:rPr>
              <a:t>Work with a Knight Cancer Institute mentor in research lab</a:t>
            </a:r>
          </a:p>
          <a:p>
            <a:r>
              <a:rPr lang="en-US" sz="1800" dirty="0" smtClean="0">
                <a:latin typeface="Calibri" pitchFamily="34" charset="0"/>
              </a:rPr>
              <a:t>Attend lectures, workshops and department meetings</a:t>
            </a:r>
          </a:p>
          <a:p>
            <a:r>
              <a:rPr lang="en-US" sz="1800" dirty="0" smtClean="0">
                <a:latin typeface="Calibri" pitchFamily="34" charset="0"/>
              </a:rPr>
              <a:t>Gain real world research experience &amp; create contacts to help navigate the medical research field</a:t>
            </a:r>
          </a:p>
          <a:p>
            <a:pPr algn="ctr">
              <a:buNone/>
            </a:pPr>
            <a:r>
              <a:rPr lang="en-US" sz="1800" b="1" cap="small" dirty="0" smtClean="0">
                <a:latin typeface="Calibri" pitchFamily="34" charset="0"/>
              </a:rPr>
              <a:t>APPLICATIONS WILL BE AVAILABLE IN DECEMBER 2013 </a:t>
            </a:r>
            <a:endParaRPr lang="en-US" sz="1800" b="1" dirty="0" smtClean="0">
              <a:latin typeface="Calibri" pitchFamily="34" charset="0"/>
            </a:endParaRPr>
          </a:p>
          <a:p>
            <a:pPr algn="ctr">
              <a:buNone/>
            </a:pPr>
            <a:r>
              <a:rPr lang="en-US" sz="1600" dirty="0" smtClean="0">
                <a:latin typeface="Calibri" pitchFamily="34" charset="0"/>
              </a:rPr>
              <a:t>For more information please contact the Knight Cancer Institute, </a:t>
            </a:r>
            <a:r>
              <a:rPr lang="en-US" sz="1600" u="sng" dirty="0" smtClean="0">
                <a:latin typeface="Calibri" pitchFamily="34" charset="0"/>
                <a:hlinkClick r:id="rId3"/>
              </a:rPr>
              <a:t>knight@ohsu.edu</a:t>
            </a:r>
            <a:r>
              <a:rPr lang="en-US" sz="1600" dirty="0" smtClean="0">
                <a:latin typeface="Calibri" pitchFamily="34" charset="0"/>
              </a:rPr>
              <a:t> </a:t>
            </a:r>
          </a:p>
          <a:p>
            <a:pPr algn="ctr">
              <a:buNone/>
            </a:pPr>
            <a:r>
              <a:rPr lang="en-US" sz="1600" dirty="0" smtClean="0">
                <a:latin typeface="Calibri" pitchFamily="34" charset="0"/>
              </a:rPr>
              <a:t>Visit Our Website at: </a:t>
            </a:r>
            <a:r>
              <a:rPr lang="en-US" sz="1600" dirty="0" smtClean="0">
                <a:latin typeface="Calibri" pitchFamily="34" charset="0"/>
                <a:hlinkClick r:id="rId4"/>
              </a:rPr>
              <a:t>www.ohsu.edu/CURE-Program</a:t>
            </a:r>
            <a:endParaRPr lang="en-US" sz="1600" dirty="0" smtClean="0">
              <a:latin typeface="Calibri" pitchFamily="34" charset="0"/>
            </a:endParaRPr>
          </a:p>
          <a:p>
            <a:pPr algn="ctr">
              <a:buNone/>
            </a:pPr>
            <a:endParaRPr lang="en-US" sz="1600" dirty="0" smtClean="0">
              <a:latin typeface="Calibri" pitchFamily="34" charset="0"/>
            </a:endParaRPr>
          </a:p>
          <a:p>
            <a:pPr>
              <a:buNone/>
            </a:pPr>
            <a:r>
              <a:rPr lang="en-US" sz="1800" b="1" dirty="0" smtClean="0"/>
              <a:t> </a:t>
            </a:r>
            <a:endParaRPr lang="en-US" sz="1800" dirty="0" smtClean="0"/>
          </a:p>
          <a:p>
            <a:pPr algn="ctr">
              <a:buNone/>
            </a:pPr>
            <a:endParaRPr lang="en-US" sz="1800" dirty="0" smtClean="0">
              <a:latin typeface="Calibri" pitchFamily="34" charset="0"/>
            </a:endParaRPr>
          </a:p>
          <a:p>
            <a:pPr>
              <a:buNone/>
            </a:pPr>
            <a:r>
              <a:rPr lang="en-US" sz="1800" dirty="0" smtClean="0">
                <a:latin typeface="Calibri" pitchFamily="34" charset="0"/>
              </a:rPr>
              <a:t> </a:t>
            </a:r>
          </a:p>
          <a:p>
            <a:pPr>
              <a:buNone/>
            </a:pPr>
            <a:endParaRPr lang="en-US" sz="1800" dirty="0" smtClean="0"/>
          </a:p>
          <a:p>
            <a:pPr>
              <a:buNone/>
            </a:pPr>
            <a:endParaRPr lang="en-US" sz="1800" dirty="0"/>
          </a:p>
        </p:txBody>
      </p:sp>
      <p:pic>
        <p:nvPicPr>
          <p:cNvPr id="5" name="Picture 4" descr="DSC00883"/>
          <p:cNvPicPr/>
          <p:nvPr/>
        </p:nvPicPr>
        <p:blipFill>
          <a:blip r:embed="rId5" cstate="print"/>
          <a:srcRect/>
          <a:stretch>
            <a:fillRect/>
          </a:stretch>
        </p:blipFill>
        <p:spPr bwMode="auto">
          <a:xfrm>
            <a:off x="6553200" y="2133600"/>
            <a:ext cx="2011680" cy="2103120"/>
          </a:xfrm>
          <a:prstGeom prst="rect">
            <a:avLst/>
          </a:prstGeom>
          <a:noFill/>
          <a:ln w="9525">
            <a:noFill/>
            <a:miter lim="800000"/>
            <a:headEnd/>
            <a:tailEnd/>
          </a:ln>
        </p:spPr>
      </p:pic>
      <p:pic>
        <p:nvPicPr>
          <p:cNvPr id="6" name="Picture 5" descr="tedRlilly_CURE"/>
          <p:cNvPicPr/>
          <p:nvPr/>
        </p:nvPicPr>
        <p:blipFill>
          <a:blip r:embed="rId6" cstate="print"/>
          <a:srcRect/>
          <a:stretch>
            <a:fillRect/>
          </a:stretch>
        </p:blipFill>
        <p:spPr bwMode="auto">
          <a:xfrm>
            <a:off x="533400" y="5943600"/>
            <a:ext cx="3705225" cy="63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z="3200" dirty="0" smtClean="0">
                <a:latin typeface="Calibri" pitchFamily="34" charset="0"/>
              </a:rPr>
              <a:t>Health, Science &amp; Engineering Career Conference 	</a:t>
            </a:r>
          </a:p>
        </p:txBody>
      </p:sp>
      <p:sp>
        <p:nvSpPr>
          <p:cNvPr id="8" name="Content Placeholder 7"/>
          <p:cNvSpPr>
            <a:spLocks noGrp="1"/>
          </p:cNvSpPr>
          <p:nvPr>
            <p:ph idx="1"/>
          </p:nvPr>
        </p:nvSpPr>
        <p:spPr>
          <a:xfrm>
            <a:off x="457200" y="1828800"/>
            <a:ext cx="8229600" cy="3733800"/>
          </a:xfrm>
        </p:spPr>
        <p:txBody>
          <a:bodyPr/>
          <a:lstStyle/>
          <a:p>
            <a:pPr>
              <a:buNone/>
            </a:pPr>
            <a:r>
              <a:rPr lang="en-US" sz="1800" b="1" dirty="0" smtClean="0">
                <a:latin typeface="Calibri" pitchFamily="34" charset="0"/>
              </a:rPr>
              <a:t>HIGH SCHOOL &amp; COLLEGE STUDENTS ARE INVITED TO:</a:t>
            </a:r>
          </a:p>
          <a:p>
            <a:pPr>
              <a:buNone/>
            </a:pPr>
            <a:endParaRPr lang="en-US" sz="1800" dirty="0" smtClean="0">
              <a:latin typeface="Calibri" pitchFamily="34" charset="0"/>
            </a:endParaRPr>
          </a:p>
          <a:p>
            <a:r>
              <a:rPr lang="en-US" sz="1800" dirty="0" smtClean="0">
                <a:latin typeface="Calibri" pitchFamily="34" charset="0"/>
              </a:rPr>
              <a:t>Attend information sessions with OHSU’s admission teams, healthcare administration, and healthcare human resources</a:t>
            </a:r>
          </a:p>
          <a:p>
            <a:r>
              <a:rPr lang="en-US" sz="1800" dirty="0" smtClean="0">
                <a:latin typeface="Calibri" pitchFamily="34" charset="0"/>
              </a:rPr>
              <a:t>Listen to a panel discussion featuring  current OHSU students</a:t>
            </a:r>
          </a:p>
          <a:p>
            <a:r>
              <a:rPr lang="en-US" sz="1800" dirty="0" smtClean="0">
                <a:latin typeface="Calibri" pitchFamily="34" charset="0"/>
              </a:rPr>
              <a:t>Participate in healthcare and science hands-on activities </a:t>
            </a:r>
          </a:p>
          <a:p>
            <a:r>
              <a:rPr lang="en-US" sz="1800" dirty="0" smtClean="0">
                <a:latin typeface="Calibri" pitchFamily="34" charset="0"/>
              </a:rPr>
              <a:t>Meet OHSU faculty &amp; staff</a:t>
            </a:r>
          </a:p>
          <a:p>
            <a:r>
              <a:rPr lang="en-US" sz="1800" dirty="0" smtClean="0">
                <a:latin typeface="Calibri" pitchFamily="34" charset="0"/>
              </a:rPr>
              <a:t>Participate in an internship, information &amp; career fair </a:t>
            </a:r>
          </a:p>
          <a:p>
            <a:pPr>
              <a:buNone/>
            </a:pPr>
            <a:endParaRPr lang="en-US" sz="1800" dirty="0" smtClean="0">
              <a:latin typeface="Calibri" pitchFamily="34" charset="0"/>
            </a:endParaRPr>
          </a:p>
          <a:p>
            <a:pPr algn="ctr">
              <a:buNone/>
            </a:pPr>
            <a:r>
              <a:rPr lang="en-US" sz="1800" b="1" dirty="0" smtClean="0">
                <a:latin typeface="Calibri" pitchFamily="34" charset="0"/>
              </a:rPr>
              <a:t>WHEN: FRIDAY, FEBRUARY 21, 2014</a:t>
            </a:r>
          </a:p>
          <a:p>
            <a:pPr algn="ctr">
              <a:buNone/>
            </a:pPr>
            <a:r>
              <a:rPr lang="en-US" sz="1800" b="1" dirty="0" smtClean="0">
                <a:latin typeface="Calibri" pitchFamily="34" charset="0"/>
              </a:rPr>
              <a:t>REGISTER ONLINE AT </a:t>
            </a:r>
            <a:r>
              <a:rPr lang="en-US" sz="1800" b="1" dirty="0" smtClean="0">
                <a:latin typeface="Calibri" pitchFamily="34" charset="0"/>
                <a:hlinkClick r:id="rId3"/>
              </a:rPr>
              <a:t>WWW.OHSU.EDU/DIVERSITY</a:t>
            </a:r>
            <a:r>
              <a:rPr lang="en-US" sz="1800" b="1" dirty="0" smtClean="0">
                <a:latin typeface="Calibri" pitchFamily="34" charset="0"/>
              </a:rPr>
              <a:t> </a:t>
            </a:r>
            <a:endParaRPr lang="en-US" sz="1800" b="1" dirty="0" smtClean="0">
              <a:latin typeface="Calibri" pitchFamily="34" charset="0"/>
            </a:endParaRPr>
          </a:p>
          <a:p>
            <a:pPr algn="ctr">
              <a:buNone/>
            </a:pPr>
            <a:endParaRPr lang="en-US" sz="1800" b="1" dirty="0" smtClean="0">
              <a:latin typeface="Calibri" pitchFamily="34" charset="0"/>
            </a:endParaRPr>
          </a:p>
          <a:p>
            <a:pPr algn="ctr">
              <a:buNone/>
            </a:pPr>
            <a:r>
              <a:rPr lang="en-US" sz="1800" b="1" dirty="0" smtClean="0">
                <a:latin typeface="Calibri" pitchFamily="34" charset="0"/>
              </a:rPr>
              <a:t>REGISTRATION WILL BE AVAILABLE ON MONDAY, DECEMEBER </a:t>
            </a:r>
            <a:r>
              <a:rPr lang="en-US" sz="1800" b="1" dirty="0">
                <a:latin typeface="Calibri" pitchFamily="34" charset="0"/>
              </a:rPr>
              <a:t>2</a:t>
            </a:r>
            <a:r>
              <a:rPr lang="en-US" sz="1800" b="1" dirty="0" smtClean="0">
                <a:latin typeface="Calibri" pitchFamily="34" charset="0"/>
              </a:rPr>
              <a:t>, 2013</a:t>
            </a:r>
          </a:p>
          <a:p>
            <a:pPr>
              <a:buNone/>
            </a:pPr>
            <a:endParaRPr lang="en-US" sz="1800" dirty="0" smtClean="0"/>
          </a:p>
          <a:p>
            <a:pPr>
              <a:buNone/>
            </a:pPr>
            <a:endParaRPr lang="en-US" sz="1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z="3200" dirty="0" smtClean="0">
                <a:latin typeface="Calibri" pitchFamily="34" charset="0"/>
              </a:rPr>
              <a:t>Summer Equity Research Program  	</a:t>
            </a:r>
          </a:p>
        </p:txBody>
      </p:sp>
      <p:sp>
        <p:nvSpPr>
          <p:cNvPr id="8" name="Content Placeholder 7"/>
          <p:cNvSpPr>
            <a:spLocks noGrp="1"/>
          </p:cNvSpPr>
          <p:nvPr>
            <p:ph idx="1"/>
          </p:nvPr>
        </p:nvSpPr>
        <p:spPr>
          <a:xfrm>
            <a:off x="381000" y="1752600"/>
            <a:ext cx="8277225" cy="4572000"/>
          </a:xfrm>
        </p:spPr>
        <p:txBody>
          <a:bodyPr/>
          <a:lstStyle/>
          <a:p>
            <a:pPr>
              <a:buNone/>
            </a:pPr>
            <a:r>
              <a:rPr lang="en-US" sz="1800" b="1" dirty="0" smtClean="0">
                <a:latin typeface="Calibri" pitchFamily="34" charset="0"/>
              </a:rPr>
              <a:t>ARE YOU INTERESTED IN DENTISTRY, MEDICINE, NURSING OR RESEARCH?</a:t>
            </a:r>
          </a:p>
          <a:p>
            <a:pPr>
              <a:buNone/>
            </a:pPr>
            <a:endParaRPr lang="en-US" sz="800" dirty="0" smtClean="0"/>
          </a:p>
          <a:p>
            <a:pPr>
              <a:buNone/>
            </a:pPr>
            <a:r>
              <a:rPr lang="en-US" sz="2000" b="1" i="1" dirty="0" smtClean="0">
                <a:latin typeface="Calibri" pitchFamily="34" charset="0"/>
              </a:rPr>
              <a:t>Undergraduate students</a:t>
            </a:r>
            <a:r>
              <a:rPr lang="en-US" sz="2000" dirty="0" smtClean="0">
                <a:latin typeface="Calibri" pitchFamily="34" charset="0"/>
              </a:rPr>
              <a:t> have the opportunity to:</a:t>
            </a:r>
          </a:p>
          <a:p>
            <a:pPr>
              <a:buNone/>
            </a:pPr>
            <a:endParaRPr lang="en-US" sz="1200" dirty="0" smtClean="0">
              <a:latin typeface="Calibri" pitchFamily="34" charset="0"/>
            </a:endParaRPr>
          </a:p>
          <a:p>
            <a:r>
              <a:rPr lang="en-US" sz="1800" dirty="0" smtClean="0">
                <a:latin typeface="Calibri" pitchFamily="34" charset="0"/>
              </a:rPr>
              <a:t>Obtain a Mentor, experience Portland &amp; get paid to do it!</a:t>
            </a:r>
          </a:p>
          <a:p>
            <a:r>
              <a:rPr lang="en-US" sz="1800" dirty="0" smtClean="0">
                <a:latin typeface="Calibri" pitchFamily="34" charset="0"/>
              </a:rPr>
              <a:t>Gain clinical hands-on experience – shadow &amp; observe</a:t>
            </a:r>
          </a:p>
          <a:p>
            <a:r>
              <a:rPr lang="en-US" sz="1800" dirty="0" smtClean="0">
                <a:latin typeface="Calibri" pitchFamily="34" charset="0"/>
              </a:rPr>
              <a:t>Work with Faculty and Graduate Students</a:t>
            </a:r>
          </a:p>
          <a:p>
            <a:r>
              <a:rPr lang="en-US" sz="1800" dirty="0" smtClean="0">
                <a:latin typeface="Calibri" pitchFamily="34" charset="0"/>
              </a:rPr>
              <a:t>Spend eight weeks in a research or clinical setting</a:t>
            </a:r>
          </a:p>
          <a:p>
            <a:r>
              <a:rPr lang="en-US" sz="1800" dirty="0" smtClean="0">
                <a:latin typeface="Calibri" pitchFamily="34" charset="0"/>
              </a:rPr>
              <a:t>Stipend and housing accommodation provided</a:t>
            </a:r>
          </a:p>
          <a:p>
            <a:r>
              <a:rPr lang="en-US" sz="1800" dirty="0" smtClean="0">
                <a:latin typeface="Calibri" pitchFamily="34" charset="0"/>
              </a:rPr>
              <a:t>Attend lectures, workshops and department meetings</a:t>
            </a:r>
          </a:p>
          <a:p>
            <a:r>
              <a:rPr lang="en-US" sz="1800" dirty="0" smtClean="0">
                <a:latin typeface="Calibri" pitchFamily="34" charset="0"/>
              </a:rPr>
              <a:t>Ongoing, personal mentoring about your individual career path</a:t>
            </a:r>
            <a:endParaRPr lang="en-US" sz="1800" dirty="0">
              <a:latin typeface="Calibri" pitchFamily="34" charset="0"/>
            </a:endParaRPr>
          </a:p>
          <a:p>
            <a:pPr marL="0" indent="0">
              <a:buNone/>
            </a:pPr>
            <a:endParaRPr lang="en-US" sz="1800" cap="small" dirty="0" smtClean="0">
              <a:latin typeface="Calibri" pitchFamily="34" charset="0"/>
            </a:endParaRPr>
          </a:p>
          <a:p>
            <a:pPr algn="ctr">
              <a:buNone/>
            </a:pPr>
            <a:r>
              <a:rPr lang="en-US" sz="1800" b="1" cap="small" dirty="0" smtClean="0">
                <a:latin typeface="Calibri" pitchFamily="34" charset="0"/>
              </a:rPr>
              <a:t>APPLICATIONS WILL BE AVAILABLE IN DECEMBER 2013 </a:t>
            </a:r>
            <a:endParaRPr lang="en-US" sz="1800" b="1" dirty="0" smtClean="0">
              <a:latin typeface="Calibri" pitchFamily="34" charset="0"/>
            </a:endParaRPr>
          </a:p>
          <a:p>
            <a:pPr algn="ctr">
              <a:buNone/>
            </a:pPr>
            <a:r>
              <a:rPr lang="en-US" sz="1800" dirty="0" smtClean="0">
                <a:latin typeface="Calibri" pitchFamily="34" charset="0"/>
              </a:rPr>
              <a:t>Visit our webpage </a:t>
            </a:r>
            <a:r>
              <a:rPr lang="en-US" sz="1800" dirty="0" smtClean="0">
                <a:latin typeface="Calibri" pitchFamily="34" charset="0"/>
                <a:hlinkClick r:id="rId3"/>
              </a:rPr>
              <a:t>www.ohsu.edu/equity-research</a:t>
            </a:r>
            <a:r>
              <a:rPr lang="en-US" sz="1800" dirty="0" smtClean="0">
                <a:latin typeface="Calibri" pitchFamily="34" charset="0"/>
              </a:rPr>
              <a:t> for more information </a:t>
            </a:r>
          </a:p>
          <a:p>
            <a:pPr>
              <a:buNone/>
            </a:pPr>
            <a:r>
              <a:rPr lang="en-US" sz="1800" dirty="0" smtClean="0">
                <a:latin typeface="Calibri" pitchFamily="34" charset="0"/>
              </a:rPr>
              <a:t> </a:t>
            </a:r>
          </a:p>
          <a:p>
            <a:pPr>
              <a:buNone/>
            </a:pPr>
            <a:endParaRPr lang="en-US" sz="1800" dirty="0" smtClean="0"/>
          </a:p>
          <a:p>
            <a:pPr>
              <a:buNone/>
            </a:pPr>
            <a:endParaRPr lang="en-US" sz="1800" dirty="0"/>
          </a:p>
        </p:txBody>
      </p:sp>
      <p:pic>
        <p:nvPicPr>
          <p:cNvPr id="9" name="Picture 8"/>
          <p:cNvPicPr/>
          <p:nvPr/>
        </p:nvPicPr>
        <p:blipFill>
          <a:blip r:embed="rId4" cstate="print"/>
          <a:srcRect/>
          <a:stretch>
            <a:fillRect/>
          </a:stretch>
        </p:blipFill>
        <p:spPr bwMode="auto">
          <a:xfrm>
            <a:off x="6324600" y="2286000"/>
            <a:ext cx="2514600" cy="1885950"/>
          </a:xfrm>
          <a:prstGeom prst="rect">
            <a:avLst/>
          </a:prstGeom>
          <a:noFill/>
          <a:ln w="15875">
            <a:solidFill>
              <a:schemeClr val="tx1"/>
            </a:solid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Scholarship Opportunities at OHSU</a:t>
            </a:r>
            <a:endParaRPr lang="en-US" dirty="0"/>
          </a:p>
        </p:txBody>
      </p:sp>
      <p:sp>
        <p:nvSpPr>
          <p:cNvPr id="3" name="Content Placeholder 2"/>
          <p:cNvSpPr>
            <a:spLocks noGrp="1"/>
          </p:cNvSpPr>
          <p:nvPr>
            <p:ph idx="1"/>
          </p:nvPr>
        </p:nvSpPr>
        <p:spPr>
          <a:xfrm>
            <a:off x="228600" y="1676400"/>
            <a:ext cx="8686800" cy="4800600"/>
          </a:xfrm>
        </p:spPr>
        <p:txBody>
          <a:bodyPr/>
          <a:lstStyle/>
          <a:p>
            <a:r>
              <a:rPr lang="en-US" sz="1600" b="1" dirty="0" smtClean="0">
                <a:latin typeface="Myriad Pro"/>
              </a:rPr>
              <a:t>OHSU Presidential Diversity Scholarship </a:t>
            </a:r>
          </a:p>
          <a:p>
            <a:pPr lvl="1"/>
            <a:r>
              <a:rPr lang="en-US" sz="1600" dirty="0" smtClean="0">
                <a:latin typeface="Myriad Pro"/>
              </a:rPr>
              <a:t>Full academic financial support for duration of academic course study towards medical, nursing, or dental professional degree at OHSU.</a:t>
            </a:r>
          </a:p>
          <a:p>
            <a:pPr lvl="1"/>
            <a:r>
              <a:rPr lang="en-US" sz="1600" dirty="0" smtClean="0">
                <a:latin typeface="Myriad Pro"/>
              </a:rPr>
              <a:t>No service commitment required after training.</a:t>
            </a:r>
          </a:p>
          <a:p>
            <a:pPr marL="457200" lvl="1" indent="0">
              <a:buNone/>
            </a:pPr>
            <a:endParaRPr lang="en-US" sz="1600" dirty="0">
              <a:latin typeface="Myriad Pro"/>
            </a:endParaRPr>
          </a:p>
          <a:p>
            <a:r>
              <a:rPr lang="en-US" sz="1600" b="1" dirty="0" smtClean="0">
                <a:latin typeface="Myriad Pro"/>
              </a:rPr>
              <a:t>Scholars for a Healthy Oregon</a:t>
            </a:r>
          </a:p>
          <a:p>
            <a:pPr lvl="1"/>
            <a:r>
              <a:rPr lang="en-US" sz="1600" dirty="0" smtClean="0">
                <a:latin typeface="Myriad Pro"/>
              </a:rPr>
              <a:t>Program created by the Oregon State Legislature supported by and in partnership with OHSU. </a:t>
            </a:r>
          </a:p>
          <a:p>
            <a:pPr lvl="1"/>
            <a:r>
              <a:rPr lang="en-US" sz="1600" dirty="0" smtClean="0">
                <a:latin typeface="Myriad Pro"/>
              </a:rPr>
              <a:t>21 Individual available spots -- 4 </a:t>
            </a:r>
            <a:r>
              <a:rPr lang="en-US" sz="1600" dirty="0">
                <a:latin typeface="Myriad Pro"/>
              </a:rPr>
              <a:t>y</a:t>
            </a:r>
            <a:r>
              <a:rPr lang="en-US" sz="1600" dirty="0" smtClean="0">
                <a:latin typeface="Myriad Pro"/>
              </a:rPr>
              <a:t>ear academic financial support for academic pursuits in medicine, nursing, and dental.</a:t>
            </a:r>
          </a:p>
          <a:p>
            <a:pPr lvl="1"/>
            <a:r>
              <a:rPr lang="en-US" sz="1600" dirty="0" smtClean="0">
                <a:latin typeface="Myriad Pro"/>
              </a:rPr>
              <a:t>1 year paid for 1 year service commitment (four years) to work in a rural or under-served community clinical setting immediately following graduation; service required.</a:t>
            </a:r>
          </a:p>
          <a:p>
            <a:pPr lvl="1"/>
            <a:endParaRPr lang="en-US" sz="1600" dirty="0" smtClean="0">
              <a:latin typeface="Myriad Pro"/>
            </a:endParaRPr>
          </a:p>
          <a:p>
            <a:r>
              <a:rPr lang="en-US" sz="1600" b="1" dirty="0" smtClean="0">
                <a:latin typeface="Myriad Pro"/>
              </a:rPr>
              <a:t>OHSU Promise Program</a:t>
            </a:r>
          </a:p>
          <a:p>
            <a:pPr lvl="1"/>
            <a:r>
              <a:rPr lang="en-US" sz="1600" dirty="0" smtClean="0">
                <a:latin typeface="Myriad Pro"/>
              </a:rPr>
              <a:t>OHSU will freeze tuition at incoming 1</a:t>
            </a:r>
            <a:r>
              <a:rPr lang="en-US" sz="1600" baseline="30000" dirty="0" smtClean="0">
                <a:latin typeface="Myriad Pro"/>
              </a:rPr>
              <a:t>st</a:t>
            </a:r>
            <a:r>
              <a:rPr lang="en-US" sz="1600" dirty="0" smtClean="0">
                <a:latin typeface="Myriad Pro"/>
              </a:rPr>
              <a:t> year rates during the entire course of study and academic program for selected programs.</a:t>
            </a:r>
          </a:p>
          <a:p>
            <a:pPr lvl="1"/>
            <a:r>
              <a:rPr lang="en-US" sz="1600" dirty="0" smtClean="0">
                <a:latin typeface="Myriad Pro"/>
              </a:rPr>
              <a:t>Interest to work in rural and under-served communities.</a:t>
            </a:r>
          </a:p>
        </p:txBody>
      </p:sp>
      <p:sp>
        <p:nvSpPr>
          <p:cNvPr id="4" name="Slide Number Placeholder 3"/>
          <p:cNvSpPr>
            <a:spLocks noGrp="1"/>
          </p:cNvSpPr>
          <p:nvPr>
            <p:ph type="sldNum" sz="quarter" idx="11"/>
          </p:nvPr>
        </p:nvSpPr>
        <p:spPr/>
        <p:txBody>
          <a:bodyPr/>
          <a:lstStyle/>
          <a:p>
            <a:pPr>
              <a:defRPr/>
            </a:pPr>
            <a:fld id="{902ACDCA-C133-4F03-AD36-34FAC30F1717}" type="slidenum">
              <a:rPr lang="en-US" smtClean="0"/>
              <a:pPr>
                <a:defRPr/>
              </a:pPr>
              <a:t>36</a:t>
            </a:fld>
            <a:endParaRPr lang="en-US" dirty="0"/>
          </a:p>
        </p:txBody>
      </p:sp>
    </p:spTree>
    <p:extLst>
      <p:ext uri="{BB962C8B-B14F-4D97-AF65-F5344CB8AC3E}">
        <p14:creationId xmlns:p14="http://schemas.microsoft.com/office/powerpoint/2010/main" val="32763746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 Timelines</a:t>
            </a:r>
            <a:endParaRPr lang="en-US" dirty="0"/>
          </a:p>
        </p:txBody>
      </p:sp>
      <p:sp>
        <p:nvSpPr>
          <p:cNvPr id="3" name="Content Placeholder 2"/>
          <p:cNvSpPr>
            <a:spLocks noGrp="1"/>
          </p:cNvSpPr>
          <p:nvPr>
            <p:ph idx="1"/>
          </p:nvPr>
        </p:nvSpPr>
        <p:spPr>
          <a:xfrm>
            <a:off x="761999" y="1600200"/>
            <a:ext cx="7896225" cy="4876800"/>
          </a:xfrm>
        </p:spPr>
        <p:txBody>
          <a:bodyPr/>
          <a:lstStyle/>
          <a:p>
            <a:pPr marL="0" indent="0">
              <a:buNone/>
            </a:pPr>
            <a:endParaRPr lang="en-US" sz="1800" dirty="0" smtClean="0"/>
          </a:p>
          <a:p>
            <a:r>
              <a:rPr lang="en-US" sz="1800" b="1" dirty="0" smtClean="0"/>
              <a:t>CDI Oregon Outreach Visits - </a:t>
            </a:r>
            <a:r>
              <a:rPr lang="en-US" sz="1800" b="1" dirty="0"/>
              <a:t>Fall 2013 and Spring 2014 </a:t>
            </a:r>
            <a:endParaRPr lang="en-US" sz="1800" b="1" dirty="0" smtClean="0"/>
          </a:p>
          <a:p>
            <a:pPr marL="0" indent="0">
              <a:buNone/>
            </a:pPr>
            <a:endParaRPr lang="en-US" sz="1800" b="1" dirty="0" smtClean="0"/>
          </a:p>
          <a:p>
            <a:pPr lvl="1"/>
            <a:r>
              <a:rPr lang="en-US" sz="1600" dirty="0" smtClean="0"/>
              <a:t>Center for Diversity &amp; Inclusion looks forward to scheduling &amp; conducting outreach visits to  discuss:</a:t>
            </a:r>
          </a:p>
          <a:p>
            <a:pPr marL="457200" lvl="1" indent="0">
              <a:buNone/>
            </a:pPr>
            <a:endParaRPr lang="en-US" sz="1600" dirty="0"/>
          </a:p>
          <a:p>
            <a:pPr lvl="2"/>
            <a:r>
              <a:rPr lang="en-US" sz="1600" dirty="0" smtClean="0"/>
              <a:t>Enrichment Programs for prospective students- Native American Students and other diverse student groups</a:t>
            </a:r>
          </a:p>
          <a:p>
            <a:pPr lvl="2"/>
            <a:r>
              <a:rPr lang="en-US" sz="1600" dirty="0" smtClean="0"/>
              <a:t>Scholarship Opportunities for interested students</a:t>
            </a:r>
          </a:p>
          <a:p>
            <a:pPr lvl="2"/>
            <a:r>
              <a:rPr lang="en-US" sz="1600" dirty="0" smtClean="0"/>
              <a:t>CDI and OHSU Programs &amp; Services</a:t>
            </a:r>
          </a:p>
          <a:p>
            <a:pPr lvl="2"/>
            <a:r>
              <a:rPr lang="en-US" sz="1600" dirty="0" smtClean="0"/>
              <a:t>Partnerships and Collaborations</a:t>
            </a:r>
          </a:p>
          <a:p>
            <a:pPr lvl="2"/>
            <a:r>
              <a:rPr lang="en-US" sz="1600" dirty="0" smtClean="0"/>
              <a:t>Community Outreach </a:t>
            </a:r>
            <a:endParaRPr lang="en-US" sz="1600" dirty="0"/>
          </a:p>
          <a:p>
            <a:pPr lvl="2"/>
            <a:r>
              <a:rPr lang="en-US" sz="1600" dirty="0" smtClean="0"/>
              <a:t>Diverse Activities</a:t>
            </a:r>
          </a:p>
          <a:p>
            <a:pPr lvl="2"/>
            <a:r>
              <a:rPr lang="en-US" sz="1600" dirty="0" smtClean="0"/>
              <a:t>Create a network for advisors to increase Native American students in the areas of healthcare and health science professions</a:t>
            </a:r>
          </a:p>
          <a:p>
            <a:pPr lvl="2"/>
            <a:r>
              <a:rPr lang="en-US" sz="1600" dirty="0" smtClean="0"/>
              <a:t>Human Resource opportunities towards a diverse workforce</a:t>
            </a:r>
          </a:p>
          <a:p>
            <a:pPr lvl="1"/>
            <a:endParaRPr lang="en-US" sz="1000" dirty="0" smtClean="0"/>
          </a:p>
          <a:p>
            <a:pPr lvl="1"/>
            <a:endParaRPr lang="en-US" sz="1000" dirty="0"/>
          </a:p>
          <a:p>
            <a:pPr lvl="1"/>
            <a:endParaRPr lang="en-US" sz="1000" dirty="0" smtClean="0"/>
          </a:p>
          <a:p>
            <a:endParaRPr lang="en-US" sz="1400" dirty="0" smtClean="0"/>
          </a:p>
        </p:txBody>
      </p:sp>
      <p:sp>
        <p:nvSpPr>
          <p:cNvPr id="4" name="Slide Number Placeholder 3"/>
          <p:cNvSpPr>
            <a:spLocks noGrp="1"/>
          </p:cNvSpPr>
          <p:nvPr>
            <p:ph type="sldNum" sz="quarter" idx="11"/>
          </p:nvPr>
        </p:nvSpPr>
        <p:spPr/>
        <p:txBody>
          <a:bodyPr/>
          <a:lstStyle/>
          <a:p>
            <a:pPr>
              <a:defRPr/>
            </a:pPr>
            <a:fld id="{902ACDCA-C133-4F03-AD36-34FAC30F1717}" type="slidenum">
              <a:rPr lang="en-US" smtClean="0"/>
              <a:pPr>
                <a:defRPr/>
              </a:pPr>
              <a:t>37</a:t>
            </a:fld>
            <a:endParaRPr lang="en-US" dirty="0"/>
          </a:p>
        </p:txBody>
      </p:sp>
    </p:spTree>
    <p:extLst>
      <p:ext uri="{BB962C8B-B14F-4D97-AF65-F5344CB8AC3E}">
        <p14:creationId xmlns:p14="http://schemas.microsoft.com/office/powerpoint/2010/main" val="9475758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 Timelines</a:t>
            </a:r>
            <a:endParaRPr lang="en-US" dirty="0"/>
          </a:p>
        </p:txBody>
      </p:sp>
      <p:sp>
        <p:nvSpPr>
          <p:cNvPr id="3" name="Content Placeholder 2"/>
          <p:cNvSpPr>
            <a:spLocks noGrp="1"/>
          </p:cNvSpPr>
          <p:nvPr>
            <p:ph idx="1"/>
          </p:nvPr>
        </p:nvSpPr>
        <p:spPr>
          <a:xfrm>
            <a:off x="761999" y="1600200"/>
            <a:ext cx="7896225" cy="4876800"/>
          </a:xfrm>
        </p:spPr>
        <p:txBody>
          <a:bodyPr/>
          <a:lstStyle/>
          <a:p>
            <a:pPr marL="0" indent="0">
              <a:buNone/>
            </a:pPr>
            <a:endParaRPr lang="en-US" sz="1800" dirty="0" smtClean="0"/>
          </a:p>
          <a:p>
            <a:r>
              <a:rPr lang="en-US" sz="1800" b="1" dirty="0" smtClean="0">
                <a:latin typeface="Calibri" panose="020F0502020204030204" pitchFamily="34" charset="0"/>
              </a:rPr>
              <a:t>OHSU/CDI Oregon Outreach Visits - </a:t>
            </a:r>
            <a:r>
              <a:rPr lang="en-US" sz="1800" b="1" dirty="0">
                <a:latin typeface="Calibri" panose="020F0502020204030204" pitchFamily="34" charset="0"/>
              </a:rPr>
              <a:t>Fall 2013 and Spring 2014 </a:t>
            </a:r>
            <a:endParaRPr lang="en-US" sz="1800" b="1" dirty="0" smtClean="0">
              <a:latin typeface="Calibri" panose="020F0502020204030204" pitchFamily="34" charset="0"/>
            </a:endParaRPr>
          </a:p>
          <a:p>
            <a:pPr marL="0" indent="0">
              <a:buNone/>
            </a:pPr>
            <a:endParaRPr lang="en-US" sz="1800" dirty="0" smtClean="0">
              <a:latin typeface="Calibri" panose="020F0502020204030204" pitchFamily="34" charset="0"/>
            </a:endParaRPr>
          </a:p>
          <a:p>
            <a:pPr marL="0" indent="0">
              <a:buNone/>
            </a:pPr>
            <a:r>
              <a:rPr lang="en-US" sz="2000" dirty="0" smtClean="0">
                <a:latin typeface="Calibri" panose="020F0502020204030204" pitchFamily="34" charset="0"/>
              </a:rPr>
              <a:t>OHSU/CDI </a:t>
            </a:r>
            <a:r>
              <a:rPr lang="en-US" sz="2000" dirty="0" smtClean="0">
                <a:latin typeface="Calibri" panose="020F0502020204030204" pitchFamily="34" charset="0"/>
              </a:rPr>
              <a:t>are proposing a </a:t>
            </a:r>
            <a:r>
              <a:rPr lang="en-US" sz="2000" dirty="0">
                <a:latin typeface="Calibri" panose="020F0502020204030204" pitchFamily="34" charset="0"/>
              </a:rPr>
              <a:t>series of meetings with strategic tribal entities whom would and could be strategic partners for OHSU as it relates to OHSU’s efforts to address diversity, inclusion, and OHSU overarching goals of addressing health issues for all Oregonians, including Native Oregonians. </a:t>
            </a:r>
            <a:endParaRPr lang="en-US" sz="2000" dirty="0">
              <a:latin typeface="Calibri" panose="020F0502020204030204" pitchFamily="34" charset="0"/>
            </a:endParaRPr>
          </a:p>
          <a:p>
            <a:pPr marL="0" indent="0">
              <a:buNone/>
            </a:pPr>
            <a:endParaRPr lang="en-US" sz="2000" dirty="0">
              <a:latin typeface="Calibri" panose="020F0502020204030204" pitchFamily="34" charset="0"/>
            </a:endParaRPr>
          </a:p>
          <a:p>
            <a:pPr marL="0" indent="0">
              <a:buNone/>
            </a:pPr>
            <a:r>
              <a:rPr lang="en-US" sz="2000" dirty="0" smtClean="0">
                <a:latin typeface="Calibri" panose="020F0502020204030204" pitchFamily="34" charset="0"/>
              </a:rPr>
              <a:t> </a:t>
            </a:r>
            <a:r>
              <a:rPr lang="en-US" sz="2000" dirty="0" smtClean="0">
                <a:latin typeface="Calibri" panose="020F0502020204030204" pitchFamily="34" charset="0"/>
              </a:rPr>
              <a:t>It is hoped tribal involvement will be equally positive and progressive</a:t>
            </a:r>
            <a:r>
              <a:rPr lang="en-US" sz="2000" dirty="0" smtClean="0">
                <a:latin typeface="Calibri" panose="020F0502020204030204" pitchFamily="34" charset="0"/>
              </a:rPr>
              <a:t>.</a:t>
            </a:r>
          </a:p>
          <a:p>
            <a:pPr marL="0" indent="0">
              <a:buNone/>
            </a:pPr>
            <a:endParaRPr lang="en-US" sz="2000" dirty="0">
              <a:latin typeface="Calibri" panose="020F0502020204030204" pitchFamily="34" charset="0"/>
            </a:endParaRPr>
          </a:p>
          <a:p>
            <a:pPr marL="0" indent="0">
              <a:buNone/>
            </a:pPr>
            <a:r>
              <a:rPr lang="en-US" sz="2000" dirty="0" smtClean="0">
                <a:latin typeface="Calibri" panose="020F0502020204030204" pitchFamily="34" charset="0"/>
              </a:rPr>
              <a:t>For example, the Northwest Portland Area Indian Health Board.</a:t>
            </a:r>
            <a:endParaRPr lang="en-US" sz="2000" dirty="0" smtClean="0">
              <a:latin typeface="Calibri" panose="020F0502020204030204" pitchFamily="34" charset="0"/>
            </a:endParaRPr>
          </a:p>
          <a:p>
            <a:pPr marL="0" indent="0">
              <a:buNone/>
            </a:pPr>
            <a:endParaRPr lang="en-US" sz="1800" dirty="0">
              <a:latin typeface="Calibri" panose="020F0502020204030204" pitchFamily="34" charset="0"/>
            </a:endParaRPr>
          </a:p>
          <a:p>
            <a:pPr marL="0" indent="0">
              <a:buNone/>
            </a:pPr>
            <a:endParaRPr lang="en-US" sz="1800" b="1" dirty="0" smtClean="0"/>
          </a:p>
          <a:p>
            <a:pPr lvl="1"/>
            <a:endParaRPr lang="en-US" sz="1000" dirty="0" smtClean="0"/>
          </a:p>
          <a:p>
            <a:pPr lvl="1"/>
            <a:endParaRPr lang="en-US" sz="1000" dirty="0"/>
          </a:p>
          <a:p>
            <a:pPr lvl="1"/>
            <a:endParaRPr lang="en-US" sz="1000" dirty="0" smtClean="0"/>
          </a:p>
          <a:p>
            <a:endParaRPr lang="en-US" sz="1400" dirty="0" smtClean="0"/>
          </a:p>
        </p:txBody>
      </p:sp>
      <p:sp>
        <p:nvSpPr>
          <p:cNvPr id="4" name="Slide Number Placeholder 3"/>
          <p:cNvSpPr>
            <a:spLocks noGrp="1"/>
          </p:cNvSpPr>
          <p:nvPr>
            <p:ph type="sldNum" sz="quarter" idx="11"/>
          </p:nvPr>
        </p:nvSpPr>
        <p:spPr/>
        <p:txBody>
          <a:bodyPr/>
          <a:lstStyle/>
          <a:p>
            <a:pPr>
              <a:defRPr/>
            </a:pPr>
            <a:fld id="{902ACDCA-C133-4F03-AD36-34FAC30F1717}" type="slidenum">
              <a:rPr lang="en-US" smtClean="0"/>
              <a:pPr>
                <a:defRPr/>
              </a:pPr>
              <a:t>38</a:t>
            </a:fld>
            <a:endParaRPr lang="en-US" dirty="0"/>
          </a:p>
        </p:txBody>
      </p:sp>
    </p:spTree>
    <p:extLst>
      <p:ext uri="{BB962C8B-B14F-4D97-AF65-F5344CB8AC3E}">
        <p14:creationId xmlns:p14="http://schemas.microsoft.com/office/powerpoint/2010/main" val="29652481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Opportunity: Invitation to OHSU – Jan. 2014</a:t>
            </a:r>
            <a:endParaRPr lang="en-US" dirty="0"/>
          </a:p>
        </p:txBody>
      </p:sp>
      <p:sp>
        <p:nvSpPr>
          <p:cNvPr id="3" name="Content Placeholder 2"/>
          <p:cNvSpPr>
            <a:spLocks noGrp="1"/>
          </p:cNvSpPr>
          <p:nvPr>
            <p:ph idx="1"/>
          </p:nvPr>
        </p:nvSpPr>
        <p:spPr>
          <a:xfrm>
            <a:off x="762000" y="1600200"/>
            <a:ext cx="7896225" cy="4876800"/>
          </a:xfrm>
        </p:spPr>
        <p:txBody>
          <a:bodyPr/>
          <a:lstStyle/>
          <a:p>
            <a:pPr marL="0" indent="0">
              <a:buNone/>
            </a:pPr>
            <a:endParaRPr lang="en-US" sz="1800" dirty="0" smtClean="0"/>
          </a:p>
          <a:p>
            <a:pPr marL="0" indent="0">
              <a:buNone/>
            </a:pPr>
            <a:endParaRPr lang="en-US" sz="1800" dirty="0">
              <a:latin typeface="Calibri" panose="020F0502020204030204" pitchFamily="34" charset="0"/>
            </a:endParaRPr>
          </a:p>
          <a:p>
            <a:pPr marL="0" indent="0" algn="ctr">
              <a:buNone/>
            </a:pPr>
            <a:endParaRPr lang="en-US" sz="2400" b="1" dirty="0" smtClean="0">
              <a:latin typeface="Calibri" panose="020F0502020204030204" pitchFamily="34" charset="0"/>
            </a:endParaRPr>
          </a:p>
          <a:p>
            <a:pPr marL="0" indent="0" algn="ctr">
              <a:buNone/>
            </a:pPr>
            <a:endParaRPr lang="en-US" sz="2400" b="1" dirty="0">
              <a:latin typeface="Calibri" panose="020F0502020204030204" pitchFamily="34" charset="0"/>
            </a:endParaRPr>
          </a:p>
          <a:p>
            <a:pPr marL="0" indent="0" algn="ctr">
              <a:buNone/>
            </a:pPr>
            <a:endParaRPr lang="en-US" sz="2400" b="1" dirty="0" smtClean="0">
              <a:latin typeface="Calibri" panose="020F0502020204030204" pitchFamily="34" charset="0"/>
            </a:endParaRPr>
          </a:p>
          <a:p>
            <a:pPr marL="0" indent="0" algn="ctr">
              <a:buNone/>
            </a:pPr>
            <a:endParaRPr lang="en-US" sz="2400" b="1" dirty="0" smtClean="0">
              <a:latin typeface="Calibri" panose="020F0502020204030204" pitchFamily="34" charset="0"/>
            </a:endParaRPr>
          </a:p>
          <a:p>
            <a:pPr marL="0" indent="0" algn="ctr">
              <a:buNone/>
            </a:pPr>
            <a:r>
              <a:rPr lang="en-US" sz="2400" b="1" dirty="0" smtClean="0">
                <a:latin typeface="Calibri" panose="020F0502020204030204" pitchFamily="34" charset="0"/>
              </a:rPr>
              <a:t>OHSU INVITATION </a:t>
            </a:r>
            <a:r>
              <a:rPr lang="en-US" sz="2400" b="1" dirty="0" smtClean="0">
                <a:latin typeface="Calibri" panose="020F0502020204030204" pitchFamily="34" charset="0"/>
              </a:rPr>
              <a:t>TO NPAIHB DELEGATES &amp; TRIBAL HEALTH DIRECTORS</a:t>
            </a:r>
          </a:p>
          <a:p>
            <a:pPr marL="0" indent="0" algn="ctr">
              <a:buNone/>
            </a:pPr>
            <a:r>
              <a:rPr lang="en-US" sz="2400" b="1" dirty="0" smtClean="0">
                <a:latin typeface="Calibri" panose="020F0502020204030204" pitchFamily="34" charset="0"/>
              </a:rPr>
              <a:t>½ DAY SITE VISIT AND MEET/GREET WITH DISCUSSION AT OHSU-MARQUAM </a:t>
            </a:r>
            <a:r>
              <a:rPr lang="en-US" sz="2400" b="1" dirty="0" smtClean="0">
                <a:latin typeface="Calibri" panose="020F0502020204030204" pitchFamily="34" charset="0"/>
              </a:rPr>
              <a:t>HILL</a:t>
            </a:r>
            <a:endParaRPr lang="en-US" sz="2400" b="1" dirty="0">
              <a:latin typeface="Calibri" panose="020F0502020204030204" pitchFamily="34" charset="0"/>
            </a:endParaRPr>
          </a:p>
          <a:p>
            <a:pPr marL="0" indent="0" algn="ctr">
              <a:buNone/>
            </a:pPr>
            <a:r>
              <a:rPr lang="en-US" sz="2400" b="1" dirty="0" smtClean="0">
                <a:latin typeface="Calibri" panose="020F0502020204030204" pitchFamily="34" charset="0"/>
              </a:rPr>
              <a:t>JANUARY 21-23, 2014 – PORTLAND, OREGON </a:t>
            </a:r>
            <a:endParaRPr lang="en-US" sz="2400" b="1" dirty="0">
              <a:latin typeface="Calibri" panose="020F0502020204030204" pitchFamily="34" charset="0"/>
            </a:endParaRPr>
          </a:p>
          <a:p>
            <a:pPr marL="0" indent="0">
              <a:buNone/>
            </a:pPr>
            <a:endParaRPr lang="en-US" sz="1800" b="1" dirty="0" smtClean="0"/>
          </a:p>
          <a:p>
            <a:pPr lvl="1"/>
            <a:endParaRPr lang="en-US" sz="1000" dirty="0" smtClean="0"/>
          </a:p>
          <a:p>
            <a:pPr lvl="1"/>
            <a:endParaRPr lang="en-US" sz="1000" dirty="0"/>
          </a:p>
          <a:p>
            <a:pPr lvl="1"/>
            <a:endParaRPr lang="en-US" sz="1000" dirty="0" smtClean="0"/>
          </a:p>
          <a:p>
            <a:endParaRPr lang="en-US" sz="1400" dirty="0" smtClean="0"/>
          </a:p>
        </p:txBody>
      </p:sp>
      <p:sp>
        <p:nvSpPr>
          <p:cNvPr id="4" name="Slide Number Placeholder 3"/>
          <p:cNvSpPr>
            <a:spLocks noGrp="1"/>
          </p:cNvSpPr>
          <p:nvPr>
            <p:ph type="sldNum" sz="quarter" idx="11"/>
          </p:nvPr>
        </p:nvSpPr>
        <p:spPr/>
        <p:txBody>
          <a:bodyPr/>
          <a:lstStyle/>
          <a:p>
            <a:pPr>
              <a:defRPr/>
            </a:pPr>
            <a:fld id="{902ACDCA-C133-4F03-AD36-34FAC30F1717}" type="slidenum">
              <a:rPr lang="en-US" smtClean="0"/>
              <a:pPr>
                <a:defRPr/>
              </a:pPr>
              <a:t>39</a:t>
            </a:fld>
            <a:endParaRPr lang="en-US" dirty="0"/>
          </a:p>
        </p:txBody>
      </p:sp>
      <p:pic>
        <p:nvPicPr>
          <p:cNvPr id="5" name="Content Placeholder 5" descr="Aerial_of_Marquam_Hill_campus.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47800" y="1676400"/>
            <a:ext cx="6657975" cy="2164556"/>
          </a:xfrm>
          <a:prstGeom prst="rect">
            <a:avLst/>
          </a:prstGeom>
          <a:noFill/>
          <a:ln w="9525">
            <a:noFill/>
            <a:miter lim="800000"/>
            <a:headEnd/>
            <a:tailEnd/>
          </a:ln>
        </p:spPr>
      </p:pic>
    </p:spTree>
    <p:extLst>
      <p:ext uri="{BB962C8B-B14F-4D97-AF65-F5344CB8AC3E}">
        <p14:creationId xmlns:p14="http://schemas.microsoft.com/office/powerpoint/2010/main" val="298811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Myriad Pro Light"/>
              </a:rPr>
              <a:t>OHSU Organizational Chart</a:t>
            </a:r>
            <a:endParaRPr lang="en-US" dirty="0">
              <a:latin typeface="Myriad Pro Ligh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331" y="1752600"/>
            <a:ext cx="8482096" cy="4221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999735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a:rPr>
              <a:t>NPAIHB/OHSU Tribal Gathering</a:t>
            </a:r>
            <a:endParaRPr lang="en-US" dirty="0">
              <a:latin typeface="Myriad Pro Light"/>
            </a:endParaRPr>
          </a:p>
        </p:txBody>
      </p:sp>
      <p:sp>
        <p:nvSpPr>
          <p:cNvPr id="3" name="Content Placeholder 2"/>
          <p:cNvSpPr>
            <a:spLocks noGrp="1"/>
          </p:cNvSpPr>
          <p:nvPr>
            <p:ph idx="1"/>
          </p:nvPr>
        </p:nvSpPr>
        <p:spPr>
          <a:xfrm>
            <a:off x="152400" y="1752600"/>
            <a:ext cx="8429625" cy="4953000"/>
          </a:xfrm>
        </p:spPr>
        <p:txBody>
          <a:bodyPr/>
          <a:lstStyle/>
          <a:p>
            <a:pPr marL="0" indent="0">
              <a:buNone/>
            </a:pPr>
            <a:r>
              <a:rPr lang="en-US" sz="1800" dirty="0" smtClean="0"/>
              <a:t>This </a:t>
            </a:r>
            <a:r>
              <a:rPr lang="en-US" sz="1800" dirty="0" smtClean="0"/>
              <a:t>gathering </a:t>
            </a:r>
            <a:r>
              <a:rPr lang="en-US" sz="1800" dirty="0"/>
              <a:t>would serve as starting point to begin a </a:t>
            </a:r>
            <a:r>
              <a:rPr lang="en-US" sz="1800" dirty="0" smtClean="0"/>
              <a:t>dialogue of </a:t>
            </a:r>
            <a:r>
              <a:rPr lang="en-US" sz="1800" dirty="0"/>
              <a:t>how OHSU can be helpful to </a:t>
            </a:r>
            <a:r>
              <a:rPr lang="en-US" sz="1800" dirty="0" smtClean="0"/>
              <a:t>the NPAIHB Delegates &amp; Tribal Health Directors. </a:t>
            </a:r>
            <a:r>
              <a:rPr lang="en-US" sz="1800" dirty="0" smtClean="0"/>
              <a:t>The </a:t>
            </a:r>
            <a:r>
              <a:rPr lang="en-US" sz="1800" dirty="0"/>
              <a:t>topic areas could include but not limited to health care, education, research, public policy, capacity building and partnership.  </a:t>
            </a:r>
            <a:endParaRPr lang="en-US" sz="1800" dirty="0" smtClean="0"/>
          </a:p>
          <a:p>
            <a:pPr marL="0" indent="0">
              <a:buNone/>
            </a:pPr>
            <a:endParaRPr lang="en-US" sz="1800" dirty="0"/>
          </a:p>
          <a:p>
            <a:pPr marL="0" indent="0">
              <a:buNone/>
            </a:pPr>
            <a:r>
              <a:rPr lang="en-US" sz="1800" dirty="0" smtClean="0"/>
              <a:t>Building upon initial October 2013 discussion between OHSU and NPAIHB key staff – discussed:</a:t>
            </a:r>
          </a:p>
          <a:p>
            <a:pPr marL="0" indent="0">
              <a:buNone/>
            </a:pPr>
            <a:endParaRPr lang="en-US" sz="1800" dirty="0"/>
          </a:p>
          <a:p>
            <a:pPr>
              <a:buFont typeface="+mj-lt"/>
              <a:buAutoNum type="arabicPeriod"/>
            </a:pPr>
            <a:r>
              <a:rPr lang="en-US" sz="1800" dirty="0" smtClean="0"/>
              <a:t>NPAIHB as a conduit between OHSU &amp; the Tribes</a:t>
            </a:r>
          </a:p>
          <a:p>
            <a:pPr>
              <a:buFont typeface="+mj-lt"/>
              <a:buAutoNum type="arabicPeriod"/>
            </a:pPr>
            <a:r>
              <a:rPr lang="en-US" sz="1800" dirty="0" smtClean="0"/>
              <a:t>Workforce Development </a:t>
            </a:r>
          </a:p>
          <a:p>
            <a:pPr>
              <a:buFont typeface="+mj-lt"/>
              <a:buAutoNum type="arabicPeriod"/>
            </a:pPr>
            <a:r>
              <a:rPr lang="en-US" sz="1800" dirty="0" smtClean="0"/>
              <a:t>Professional Development (i.e. Continuing Ed) and Speakers Bureau</a:t>
            </a:r>
          </a:p>
          <a:p>
            <a:pPr>
              <a:buFont typeface="+mj-lt"/>
              <a:buAutoNum type="arabicPeriod"/>
            </a:pPr>
            <a:r>
              <a:rPr lang="en-US" sz="1800" dirty="0" smtClean="0"/>
              <a:t>Education Pipeline Development (Secondary &amp; Higher Education, including Tribal Colleges &amp; Universities</a:t>
            </a:r>
          </a:p>
          <a:p>
            <a:pPr>
              <a:buFont typeface="+mj-lt"/>
              <a:buAutoNum type="arabicPeriod"/>
            </a:pPr>
            <a:r>
              <a:rPr lang="en-US" sz="1800" dirty="0" smtClean="0"/>
              <a:t>A Summit to Coordinate &amp; Collaborate on Education and Financial Support for American Indian/Alaska Natives in Health, Science, Research </a:t>
            </a:r>
          </a:p>
          <a:p>
            <a:pPr>
              <a:buFont typeface="+mj-lt"/>
              <a:buAutoNum type="arabicPeriod"/>
            </a:pPr>
            <a:r>
              <a:rPr lang="en-US" sz="1800" dirty="0" smtClean="0"/>
              <a:t>Mentorship </a:t>
            </a:r>
          </a:p>
          <a:p>
            <a:pPr marL="0" indent="0">
              <a:buNone/>
            </a:pPr>
            <a:endParaRPr lang="en-US" sz="1800" dirty="0" smtClean="0"/>
          </a:p>
          <a:p>
            <a:pPr marL="0" indent="0">
              <a:buNone/>
            </a:pPr>
            <a:endParaRPr lang="en-US" sz="1800" dirty="0"/>
          </a:p>
          <a:p>
            <a:pPr marL="0" indent="0">
              <a:buNone/>
            </a:pPr>
            <a:endParaRPr lang="en-US" sz="1800" dirty="0"/>
          </a:p>
          <a:p>
            <a:pPr marL="0" indent="0">
              <a:buNone/>
            </a:pPr>
            <a:endParaRPr lang="en-US" sz="1800" b="1" dirty="0" smtClean="0"/>
          </a:p>
          <a:p>
            <a:pPr lvl="1"/>
            <a:endParaRPr lang="en-US" sz="1000" dirty="0" smtClean="0"/>
          </a:p>
          <a:p>
            <a:pPr lvl="1"/>
            <a:endParaRPr lang="en-US" sz="1000" dirty="0"/>
          </a:p>
          <a:p>
            <a:pPr lvl="1"/>
            <a:endParaRPr lang="en-US" sz="1000" dirty="0" smtClean="0"/>
          </a:p>
          <a:p>
            <a:endParaRPr lang="en-US" sz="1400" dirty="0" smtClean="0"/>
          </a:p>
        </p:txBody>
      </p:sp>
      <p:sp>
        <p:nvSpPr>
          <p:cNvPr id="4" name="Slide Number Placeholder 3"/>
          <p:cNvSpPr>
            <a:spLocks noGrp="1"/>
          </p:cNvSpPr>
          <p:nvPr>
            <p:ph type="sldNum" sz="quarter" idx="11"/>
          </p:nvPr>
        </p:nvSpPr>
        <p:spPr/>
        <p:txBody>
          <a:bodyPr/>
          <a:lstStyle/>
          <a:p>
            <a:pPr>
              <a:defRPr/>
            </a:pPr>
            <a:fld id="{902ACDCA-C133-4F03-AD36-34FAC30F1717}" type="slidenum">
              <a:rPr lang="en-US" smtClean="0"/>
              <a:pPr>
                <a:defRPr/>
              </a:pPr>
              <a:t>40</a:t>
            </a:fld>
            <a:endParaRPr lang="en-US" dirty="0"/>
          </a:p>
        </p:txBody>
      </p:sp>
    </p:spTree>
    <p:extLst>
      <p:ext uri="{BB962C8B-B14F-4D97-AF65-F5344CB8AC3E}">
        <p14:creationId xmlns:p14="http://schemas.microsoft.com/office/powerpoint/2010/main" val="9229248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latin typeface="Myriad Pro Light"/>
              </a:rPr>
              <a:t>Proposal For January 2014 OHSU-NPAIHB Gathering</a:t>
            </a:r>
            <a:endParaRPr lang="en-US" sz="2600" dirty="0">
              <a:latin typeface="Myriad Pro Light"/>
            </a:endParaRPr>
          </a:p>
        </p:txBody>
      </p:sp>
      <p:sp>
        <p:nvSpPr>
          <p:cNvPr id="3" name="Content Placeholder 2"/>
          <p:cNvSpPr>
            <a:spLocks noGrp="1"/>
          </p:cNvSpPr>
          <p:nvPr>
            <p:ph idx="1"/>
          </p:nvPr>
        </p:nvSpPr>
        <p:spPr/>
        <p:txBody>
          <a:bodyPr/>
          <a:lstStyle/>
          <a:p>
            <a:r>
              <a:rPr lang="en-US" dirty="0" smtClean="0"/>
              <a:t>Are these topics relevant &amp; important?</a:t>
            </a:r>
          </a:p>
          <a:p>
            <a:endParaRPr lang="en-US" dirty="0"/>
          </a:p>
          <a:p>
            <a:r>
              <a:rPr lang="en-US" dirty="0" smtClean="0"/>
              <a:t>What other key issues are important to you</a:t>
            </a:r>
            <a:r>
              <a:rPr lang="en-US" dirty="0" smtClean="0"/>
              <a:t>?</a:t>
            </a:r>
          </a:p>
          <a:p>
            <a:endParaRPr lang="en-US" dirty="0"/>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902ACDCA-C133-4F03-AD36-34FAC30F1717}" type="slidenum">
              <a:rPr lang="en-US" smtClean="0"/>
              <a:pPr>
                <a:defRPr/>
              </a:pPr>
              <a:t>41</a:t>
            </a:fld>
            <a:endParaRPr lang="en-US" dirty="0"/>
          </a:p>
        </p:txBody>
      </p:sp>
    </p:spTree>
    <p:extLst>
      <p:ext uri="{BB962C8B-B14F-4D97-AF65-F5344CB8AC3E}">
        <p14:creationId xmlns:p14="http://schemas.microsoft.com/office/powerpoint/2010/main" val="4136473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itle 1"/>
          <p:cNvSpPr txBox="1">
            <a:spLocks/>
          </p:cNvSpPr>
          <p:nvPr/>
        </p:nvSpPr>
        <p:spPr bwMode="auto">
          <a:xfrm>
            <a:off x="197037" y="76677"/>
            <a:ext cx="8798271" cy="61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5717" rIns="91434" bIns="45717"/>
          <a:lstStyle>
            <a:lvl1pPr eaLnBrk="0" hangingPunct="0">
              <a:spcBef>
                <a:spcPct val="20000"/>
              </a:spcBef>
              <a:defRPr sz="3400">
                <a:solidFill>
                  <a:srgbClr val="595959"/>
                </a:solidFill>
                <a:latin typeface="Myriad Pro" pitchFamily="34" charset="0"/>
                <a:ea typeface="MS PGothic" pitchFamily="34" charset="-128"/>
                <a:cs typeface="Myriad Pro" pitchFamily="34" charset="0"/>
              </a:defRPr>
            </a:lvl1pPr>
            <a:lvl2pPr marL="742950" indent="-285750" eaLnBrk="0" hangingPunct="0">
              <a:spcBef>
                <a:spcPct val="20000"/>
              </a:spcBef>
              <a:defRPr sz="3000">
                <a:solidFill>
                  <a:srgbClr val="595959"/>
                </a:solidFill>
                <a:latin typeface="Myriad Pro" pitchFamily="34" charset="0"/>
                <a:ea typeface="MS PGothic" pitchFamily="34" charset="-128"/>
                <a:cs typeface="Myriad Pro" pitchFamily="34" charset="0"/>
              </a:defRPr>
            </a:lvl2pPr>
            <a:lvl3pPr marL="1143000" indent="-228600" eaLnBrk="0" hangingPunct="0">
              <a:spcBef>
                <a:spcPct val="20000"/>
              </a:spcBef>
              <a:buChar char="•"/>
              <a:defRPr sz="2600">
                <a:solidFill>
                  <a:srgbClr val="595959"/>
                </a:solidFill>
                <a:latin typeface="Myriad Pro" pitchFamily="34" charset="0"/>
                <a:ea typeface="MS PGothic" pitchFamily="34" charset="-128"/>
                <a:cs typeface="Myriad Pro" pitchFamily="34" charset="0"/>
              </a:defRPr>
            </a:lvl3pPr>
            <a:lvl4pPr marL="1600200" indent="-228600" eaLnBrk="0" hangingPunct="0">
              <a:spcBef>
                <a:spcPct val="20000"/>
              </a:spcBef>
              <a:buFont typeface="Lucida Grande" pitchFamily="-84" charset="0"/>
              <a:buChar char="-"/>
              <a:defRPr sz="2100">
                <a:solidFill>
                  <a:srgbClr val="595959"/>
                </a:solidFill>
                <a:latin typeface="Myriad Pro" pitchFamily="34" charset="0"/>
                <a:ea typeface="MS PGothic" pitchFamily="34" charset="-128"/>
                <a:cs typeface="Myriad Pro" pitchFamily="34" charset="0"/>
              </a:defRPr>
            </a:lvl4pPr>
            <a:lvl5pPr marL="2057400" indent="-228600" eaLnBrk="0" hangingPunct="0">
              <a:spcBef>
                <a:spcPct val="20000"/>
              </a:spcBef>
              <a:buFont typeface="Courier New" pitchFamily="49" charset="0"/>
              <a:buChar char="o"/>
              <a:defRPr sz="2100">
                <a:solidFill>
                  <a:srgbClr val="595959"/>
                </a:solidFill>
                <a:latin typeface="Myriad Pro" pitchFamily="34" charset="0"/>
                <a:ea typeface="MS PGothic" pitchFamily="34" charset="-128"/>
                <a:cs typeface="Myriad Pro" pitchFamily="34" charset="0"/>
              </a:defRPr>
            </a:lvl5pPr>
            <a:lvl6pPr marL="25146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6pPr>
            <a:lvl7pPr marL="29718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7pPr>
            <a:lvl8pPr marL="34290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8pPr>
            <a:lvl9pPr marL="38862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9pPr>
          </a:lstStyle>
          <a:p>
            <a:pPr eaLnBrk="1" hangingPunct="1">
              <a:spcBef>
                <a:spcPct val="0"/>
              </a:spcBef>
            </a:pPr>
            <a:r>
              <a:rPr lang="en-US" altLang="en-US" sz="2800" dirty="0">
                <a:solidFill>
                  <a:srgbClr val="FFFFFF"/>
                </a:solidFill>
                <a:latin typeface="Myriad Pro Light" pitchFamily="34" charset="0"/>
                <a:cs typeface="Arial" pitchFamily="34" charset="0"/>
              </a:rPr>
              <a:t>Diversity </a:t>
            </a:r>
            <a:r>
              <a:rPr lang="en-US" altLang="en-US" sz="2800" dirty="0" smtClean="0">
                <a:solidFill>
                  <a:srgbClr val="FFFFFF"/>
                </a:solidFill>
                <a:latin typeface="Myriad Pro Light" pitchFamily="34" charset="0"/>
                <a:cs typeface="Arial" pitchFamily="34" charset="0"/>
              </a:rPr>
              <a:t>Resources- Join list serve, Facebook, Twitter</a:t>
            </a:r>
            <a:endParaRPr lang="en-US" altLang="en-US" sz="2800" dirty="0">
              <a:solidFill>
                <a:srgbClr val="FFFFFF"/>
              </a:solidFill>
              <a:cs typeface="Arial" pitchFamily="34" charset="0"/>
            </a:endParaRPr>
          </a:p>
        </p:txBody>
      </p:sp>
      <p:pic>
        <p:nvPicPr>
          <p:cNvPr id="14341" name="Picture 5" descr="untitled.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2438400"/>
            <a:ext cx="2365909" cy="2984273"/>
          </a:xfrm>
          <a:prstGeom prst="rect">
            <a:avLst/>
          </a:prstGeom>
          <a:solidFill>
            <a:srgbClr val="D9D9D9"/>
          </a:solidFill>
          <a:ln w="3175">
            <a:solidFill>
              <a:srgbClr val="D9D9D9"/>
            </a:solidFill>
            <a:miter lim="800000"/>
            <a:headEnd/>
            <a:tailEnd/>
          </a:ln>
          <a:effectLst>
            <a:outerShdw dist="38100" dir="5400000" algn="t" rotWithShape="0">
              <a:srgbClr val="808080">
                <a:alpha val="39998"/>
              </a:srgbClr>
            </a:outerShdw>
          </a:effectLst>
        </p:spPr>
      </p:pic>
      <p:pic>
        <p:nvPicPr>
          <p:cNvPr id="14342" name="Picture 3" descr="Screen Shot 2013-03-08 at 3.01.49 PM.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2355" y="2438400"/>
            <a:ext cx="3713062" cy="3013410"/>
          </a:xfrm>
          <a:prstGeom prst="rect">
            <a:avLst/>
          </a:prstGeom>
          <a:noFill/>
          <a:ln w="12700">
            <a:solidFill>
              <a:srgbClr val="E6E6E6"/>
            </a:solidFill>
            <a:miter lim="800000"/>
            <a:headEnd/>
            <a:tailEnd/>
          </a:ln>
          <a:effectLst>
            <a:outerShdw dist="38100" dir="5400000" algn="t" rotWithShape="0">
              <a:schemeClr val="bg2">
                <a:alpha val="39998"/>
              </a:schemeClr>
            </a:outerShdw>
          </a:effectLst>
          <a:extLst>
            <a:ext uri="{909E8E84-426E-40DD-AFC4-6F175D3DCCD1}">
              <a14:hiddenFill xmlns:a14="http://schemas.microsoft.com/office/drawing/2010/main">
                <a:solidFill>
                  <a:srgbClr val="FFFFFF"/>
                </a:solidFill>
              </a14:hiddenFill>
            </a:ext>
          </a:extLst>
        </p:spPr>
      </p:pic>
      <p:pic>
        <p:nvPicPr>
          <p:cNvPr id="14343" name="Picture 5" descr="newsletter.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926" y="2416726"/>
            <a:ext cx="2202442" cy="2993474"/>
          </a:xfrm>
          <a:prstGeom prst="rect">
            <a:avLst/>
          </a:prstGeom>
          <a:noFill/>
          <a:ln w="12700">
            <a:solidFill>
              <a:srgbClr val="E6E6E6"/>
            </a:solidFill>
            <a:miter lim="800000"/>
            <a:headEnd/>
            <a:tailEnd/>
          </a:ln>
          <a:effectLst>
            <a:outerShdw dist="38100" dir="5400000" algn="t" rotWithShape="0">
              <a:schemeClr val="bg2">
                <a:alpha val="39998"/>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1489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p:txBody>
          <a:bodyPr/>
          <a:lstStyle/>
          <a:p>
            <a:pPr eaLnBrk="1" hangingPunct="1"/>
            <a:r>
              <a:rPr lang="en-US" altLang="en-US" smtClean="0">
                <a:solidFill>
                  <a:schemeClr val="bg1"/>
                </a:solidFill>
                <a:latin typeface="Myriad Pro Light" pitchFamily="34" charset="0"/>
                <a:cs typeface="Myriad Pro Light" pitchFamily="34" charset="0"/>
              </a:rPr>
              <a:t>Center for Diversity &amp; Inclusion</a:t>
            </a:r>
            <a:endParaRPr lang="en-US" altLang="en-US" smtClean="0">
              <a:solidFill>
                <a:srgbClr val="FF0000"/>
              </a:solidFill>
              <a:latin typeface="Myriad Pro Light" pitchFamily="34" charset="0"/>
              <a:cs typeface="Myriad Pro Light" pitchFamily="34" charset="0"/>
            </a:endParaRPr>
          </a:p>
        </p:txBody>
      </p:sp>
      <p:sp>
        <p:nvSpPr>
          <p:cNvPr id="15364" name="Picture 7"/>
          <p:cNvSpPr>
            <a:spLocks noChangeAspect="1" noChangeArrowheads="1"/>
          </p:cNvSpPr>
          <p:nvPr/>
        </p:nvSpPr>
        <p:spPr bwMode="auto">
          <a:xfrm>
            <a:off x="1980592" y="685494"/>
            <a:ext cx="8779115" cy="617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lvl1pPr eaLnBrk="0" hangingPunct="0">
              <a:spcBef>
                <a:spcPct val="20000"/>
              </a:spcBef>
              <a:defRPr sz="3400">
                <a:solidFill>
                  <a:srgbClr val="595959"/>
                </a:solidFill>
                <a:latin typeface="Myriad Pro" pitchFamily="34" charset="0"/>
                <a:ea typeface="MS PGothic" pitchFamily="34" charset="-128"/>
                <a:cs typeface="Myriad Pro" pitchFamily="34" charset="0"/>
              </a:defRPr>
            </a:lvl1pPr>
            <a:lvl2pPr marL="742950" indent="-285750" eaLnBrk="0" hangingPunct="0">
              <a:spcBef>
                <a:spcPct val="20000"/>
              </a:spcBef>
              <a:defRPr sz="3000">
                <a:solidFill>
                  <a:srgbClr val="595959"/>
                </a:solidFill>
                <a:latin typeface="Myriad Pro" pitchFamily="34" charset="0"/>
                <a:ea typeface="MS PGothic" pitchFamily="34" charset="-128"/>
                <a:cs typeface="Myriad Pro" pitchFamily="34" charset="0"/>
              </a:defRPr>
            </a:lvl2pPr>
            <a:lvl3pPr marL="1143000" indent="-228600" eaLnBrk="0" hangingPunct="0">
              <a:spcBef>
                <a:spcPct val="20000"/>
              </a:spcBef>
              <a:buChar char="•"/>
              <a:defRPr sz="2600">
                <a:solidFill>
                  <a:srgbClr val="595959"/>
                </a:solidFill>
                <a:latin typeface="Myriad Pro" pitchFamily="34" charset="0"/>
                <a:ea typeface="MS PGothic" pitchFamily="34" charset="-128"/>
                <a:cs typeface="Myriad Pro" pitchFamily="34" charset="0"/>
              </a:defRPr>
            </a:lvl3pPr>
            <a:lvl4pPr marL="1600200" indent="-228600" eaLnBrk="0" hangingPunct="0">
              <a:spcBef>
                <a:spcPct val="20000"/>
              </a:spcBef>
              <a:buFont typeface="Lucida Grande" pitchFamily="-84" charset="0"/>
              <a:buChar char="-"/>
              <a:defRPr sz="2100">
                <a:solidFill>
                  <a:srgbClr val="595959"/>
                </a:solidFill>
                <a:latin typeface="Myriad Pro" pitchFamily="34" charset="0"/>
                <a:ea typeface="MS PGothic" pitchFamily="34" charset="-128"/>
                <a:cs typeface="Myriad Pro" pitchFamily="34" charset="0"/>
              </a:defRPr>
            </a:lvl4pPr>
            <a:lvl5pPr marL="2057400" indent="-228600" eaLnBrk="0" hangingPunct="0">
              <a:spcBef>
                <a:spcPct val="20000"/>
              </a:spcBef>
              <a:buFont typeface="Courier New" pitchFamily="49" charset="0"/>
              <a:buChar char="o"/>
              <a:defRPr sz="2100">
                <a:solidFill>
                  <a:srgbClr val="595959"/>
                </a:solidFill>
                <a:latin typeface="Myriad Pro" pitchFamily="34" charset="0"/>
                <a:ea typeface="MS PGothic" pitchFamily="34" charset="-128"/>
                <a:cs typeface="Myriad Pro" pitchFamily="34" charset="0"/>
              </a:defRPr>
            </a:lvl5pPr>
            <a:lvl6pPr marL="25146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6pPr>
            <a:lvl7pPr marL="29718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7pPr>
            <a:lvl8pPr marL="34290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8pPr>
            <a:lvl9pPr marL="38862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9pPr>
          </a:lstStyle>
          <a:p>
            <a:pPr eaLnBrk="1" hangingPunct="1">
              <a:spcBef>
                <a:spcPct val="0"/>
              </a:spcBef>
            </a:pPr>
            <a:endParaRPr lang="en-US" altLang="en-US" sz="1700">
              <a:solidFill>
                <a:schemeClr val="tx1"/>
              </a:solidFill>
              <a:latin typeface="Arial" pitchFamily="34" charset="0"/>
              <a:cs typeface="Arial" pitchFamily="34" charset="0"/>
            </a:endParaRPr>
          </a:p>
        </p:txBody>
      </p:sp>
      <p:sp>
        <p:nvSpPr>
          <p:cNvPr id="15365" name="Content Placeholder 2"/>
          <p:cNvSpPr>
            <a:spLocks noGrp="1"/>
          </p:cNvSpPr>
          <p:nvPr>
            <p:ph idx="1"/>
          </p:nvPr>
        </p:nvSpPr>
        <p:spPr>
          <a:xfrm>
            <a:off x="929726" y="1754168"/>
            <a:ext cx="7915069" cy="4646632"/>
          </a:xfrm>
        </p:spPr>
        <p:txBody>
          <a:bodyPr/>
          <a:lstStyle/>
          <a:p>
            <a:pPr marL="0" indent="0">
              <a:spcBef>
                <a:spcPts val="376"/>
              </a:spcBef>
              <a:spcAft>
                <a:spcPts val="563"/>
              </a:spcAft>
              <a:buNone/>
            </a:pPr>
            <a:r>
              <a:rPr lang="en-US" altLang="en-US" sz="2600" b="1" dirty="0">
                <a:solidFill>
                  <a:schemeClr val="tx1"/>
                </a:solidFill>
                <a:latin typeface="Myriad Pro" pitchFamily="34" charset="0"/>
                <a:cs typeface="Myriad Pro" pitchFamily="34" charset="0"/>
              </a:rPr>
              <a:t>CONNECT WITH US</a:t>
            </a:r>
          </a:p>
        </p:txBody>
      </p:sp>
      <p:sp>
        <p:nvSpPr>
          <p:cNvPr id="15366" name="TextBox 1"/>
          <p:cNvSpPr txBox="1">
            <a:spLocks noChangeArrowheads="1"/>
          </p:cNvSpPr>
          <p:nvPr/>
        </p:nvSpPr>
        <p:spPr bwMode="auto">
          <a:xfrm>
            <a:off x="1917832" y="2346320"/>
            <a:ext cx="6646732" cy="4298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844" tIns="42922" rIns="85844" bIns="42922">
            <a:spAutoFit/>
          </a:bodyPr>
          <a:lstStyle>
            <a:lvl1pPr marL="1588" indent="-1588" eaLnBrk="0" hangingPunct="0">
              <a:spcBef>
                <a:spcPct val="20000"/>
              </a:spcBef>
              <a:defRPr sz="3400">
                <a:solidFill>
                  <a:srgbClr val="595959"/>
                </a:solidFill>
                <a:latin typeface="Myriad Pro" pitchFamily="34" charset="0"/>
                <a:ea typeface="MS PGothic" pitchFamily="34" charset="-128"/>
                <a:cs typeface="Myriad Pro" pitchFamily="34" charset="0"/>
              </a:defRPr>
            </a:lvl1pPr>
            <a:lvl2pPr marL="742950" indent="-285750" eaLnBrk="0" hangingPunct="0">
              <a:spcBef>
                <a:spcPct val="20000"/>
              </a:spcBef>
              <a:defRPr sz="3000">
                <a:solidFill>
                  <a:srgbClr val="595959"/>
                </a:solidFill>
                <a:latin typeface="Myriad Pro" pitchFamily="34" charset="0"/>
                <a:ea typeface="MS PGothic" pitchFamily="34" charset="-128"/>
                <a:cs typeface="Myriad Pro" pitchFamily="34" charset="0"/>
              </a:defRPr>
            </a:lvl2pPr>
            <a:lvl3pPr marL="1143000" indent="-228600" eaLnBrk="0" hangingPunct="0">
              <a:spcBef>
                <a:spcPct val="20000"/>
              </a:spcBef>
              <a:buChar char="•"/>
              <a:defRPr sz="2600">
                <a:solidFill>
                  <a:srgbClr val="595959"/>
                </a:solidFill>
                <a:latin typeface="Myriad Pro" pitchFamily="34" charset="0"/>
                <a:ea typeface="MS PGothic" pitchFamily="34" charset="-128"/>
                <a:cs typeface="Myriad Pro" pitchFamily="34" charset="0"/>
              </a:defRPr>
            </a:lvl3pPr>
            <a:lvl4pPr marL="1600200" indent="-228600" eaLnBrk="0" hangingPunct="0">
              <a:spcBef>
                <a:spcPct val="20000"/>
              </a:spcBef>
              <a:buFont typeface="Lucida Grande" pitchFamily="-84" charset="0"/>
              <a:buChar char="-"/>
              <a:defRPr sz="2100">
                <a:solidFill>
                  <a:srgbClr val="595959"/>
                </a:solidFill>
                <a:latin typeface="Myriad Pro" pitchFamily="34" charset="0"/>
                <a:ea typeface="MS PGothic" pitchFamily="34" charset="-128"/>
                <a:cs typeface="Myriad Pro" pitchFamily="34" charset="0"/>
              </a:defRPr>
            </a:lvl4pPr>
            <a:lvl5pPr marL="2057400" indent="-228600" eaLnBrk="0" hangingPunct="0">
              <a:spcBef>
                <a:spcPct val="20000"/>
              </a:spcBef>
              <a:buFont typeface="Courier New" pitchFamily="49" charset="0"/>
              <a:buChar char="o"/>
              <a:defRPr sz="2100">
                <a:solidFill>
                  <a:srgbClr val="595959"/>
                </a:solidFill>
                <a:latin typeface="Myriad Pro" pitchFamily="34" charset="0"/>
                <a:ea typeface="MS PGothic" pitchFamily="34" charset="-128"/>
                <a:cs typeface="Myriad Pro" pitchFamily="34" charset="0"/>
              </a:defRPr>
            </a:lvl5pPr>
            <a:lvl6pPr marL="25146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6pPr>
            <a:lvl7pPr marL="29718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7pPr>
            <a:lvl8pPr marL="34290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8pPr>
            <a:lvl9pPr marL="3886200" indent="-228600" eaLnBrk="0" fontAlgn="base" hangingPunct="0">
              <a:spcBef>
                <a:spcPct val="20000"/>
              </a:spcBef>
              <a:spcAft>
                <a:spcPct val="0"/>
              </a:spcAft>
              <a:buFont typeface="Courier New" pitchFamily="49" charset="0"/>
              <a:buChar char="o"/>
              <a:defRPr sz="2100">
                <a:solidFill>
                  <a:srgbClr val="595959"/>
                </a:solidFill>
                <a:latin typeface="Myriad Pro" pitchFamily="34" charset="0"/>
                <a:ea typeface="MS PGothic" pitchFamily="34" charset="-128"/>
                <a:cs typeface="Myriad Pro" pitchFamily="34" charset="0"/>
              </a:defRPr>
            </a:lvl9pPr>
          </a:lstStyle>
          <a:p>
            <a:pPr eaLnBrk="1" hangingPunct="1">
              <a:spcBef>
                <a:spcPts val="376"/>
              </a:spcBef>
              <a:spcAft>
                <a:spcPts val="563"/>
              </a:spcAft>
            </a:pPr>
            <a:r>
              <a:rPr lang="en-US" altLang="en-US" sz="2300" b="1" i="1" dirty="0">
                <a:solidFill>
                  <a:srgbClr val="000000"/>
                </a:solidFill>
                <a:cs typeface="Arial" pitchFamily="34" charset="0"/>
              </a:rPr>
              <a:t>Office</a:t>
            </a:r>
            <a:r>
              <a:rPr lang="en-US" altLang="en-US" sz="2300" dirty="0">
                <a:solidFill>
                  <a:srgbClr val="000000"/>
                </a:solidFill>
                <a:cs typeface="Arial" pitchFamily="34" charset="0"/>
              </a:rPr>
              <a:t>		</a:t>
            </a:r>
            <a:r>
              <a:rPr lang="en-US" altLang="en-US" sz="2300" dirty="0" err="1">
                <a:solidFill>
                  <a:srgbClr val="000000"/>
                </a:solidFill>
                <a:cs typeface="Arial" pitchFamily="34" charset="0"/>
              </a:rPr>
              <a:t>MacKenzie</a:t>
            </a:r>
            <a:r>
              <a:rPr lang="en-US" altLang="en-US" sz="2300" dirty="0">
                <a:solidFill>
                  <a:srgbClr val="000000"/>
                </a:solidFill>
                <a:cs typeface="Arial" pitchFamily="34" charset="0"/>
              </a:rPr>
              <a:t> Hall, Suite 1115</a:t>
            </a:r>
            <a:endParaRPr lang="en-US" altLang="en-US" sz="2300" dirty="0">
              <a:solidFill>
                <a:schemeClr val="tx1"/>
              </a:solidFill>
              <a:cs typeface="Arial" pitchFamily="34" charset="0"/>
            </a:endParaRPr>
          </a:p>
          <a:p>
            <a:pPr eaLnBrk="1" hangingPunct="1">
              <a:spcBef>
                <a:spcPts val="376"/>
              </a:spcBef>
              <a:spcAft>
                <a:spcPts val="563"/>
              </a:spcAft>
            </a:pPr>
            <a:r>
              <a:rPr lang="en-US" altLang="en-US" sz="2300" b="1" i="1" dirty="0">
                <a:solidFill>
                  <a:srgbClr val="000000"/>
                </a:solidFill>
                <a:cs typeface="Arial" pitchFamily="34" charset="0"/>
              </a:rPr>
              <a:t>Phone</a:t>
            </a:r>
            <a:r>
              <a:rPr lang="en-US" altLang="en-US" sz="2300" dirty="0">
                <a:solidFill>
                  <a:srgbClr val="000000"/>
                </a:solidFill>
                <a:cs typeface="Arial" pitchFamily="34" charset="0"/>
              </a:rPr>
              <a:t>		503 494-5657 </a:t>
            </a:r>
          </a:p>
          <a:p>
            <a:pPr eaLnBrk="1" hangingPunct="1">
              <a:spcBef>
                <a:spcPts val="376"/>
              </a:spcBef>
              <a:spcAft>
                <a:spcPts val="563"/>
              </a:spcAft>
            </a:pPr>
            <a:r>
              <a:rPr lang="en-US" altLang="en-US" sz="2300" b="1" i="1" dirty="0">
                <a:solidFill>
                  <a:srgbClr val="000000"/>
                </a:solidFill>
                <a:cs typeface="Arial" pitchFamily="34" charset="0"/>
              </a:rPr>
              <a:t>Email</a:t>
            </a:r>
            <a:r>
              <a:rPr lang="en-US" altLang="en-US" sz="2300" dirty="0">
                <a:solidFill>
                  <a:srgbClr val="000000"/>
                </a:solidFill>
                <a:cs typeface="Arial" pitchFamily="34" charset="0"/>
              </a:rPr>
              <a:t>		</a:t>
            </a:r>
            <a:r>
              <a:rPr lang="en-US" altLang="en-US" sz="2300" dirty="0">
                <a:solidFill>
                  <a:srgbClr val="000000"/>
                </a:solidFill>
                <a:cs typeface="Arial" pitchFamily="34" charset="0"/>
                <a:hlinkClick r:id="rId3"/>
              </a:rPr>
              <a:t>cdi@ohsu.edu</a:t>
            </a:r>
            <a:r>
              <a:rPr lang="en-US" altLang="en-US" sz="2300" dirty="0">
                <a:solidFill>
                  <a:srgbClr val="000000"/>
                </a:solidFill>
                <a:cs typeface="Arial" pitchFamily="34" charset="0"/>
              </a:rPr>
              <a:t> </a:t>
            </a:r>
          </a:p>
          <a:p>
            <a:pPr eaLnBrk="1" hangingPunct="1">
              <a:spcBef>
                <a:spcPts val="376"/>
              </a:spcBef>
              <a:spcAft>
                <a:spcPts val="563"/>
              </a:spcAft>
            </a:pPr>
            <a:r>
              <a:rPr lang="en-US" altLang="en-US" sz="2300" b="1" i="1" dirty="0">
                <a:solidFill>
                  <a:schemeClr val="tx1"/>
                </a:solidFill>
                <a:cs typeface="Arial" pitchFamily="34" charset="0"/>
              </a:rPr>
              <a:t>Web	</a:t>
            </a:r>
            <a:r>
              <a:rPr lang="en-US" altLang="en-US" sz="2300" dirty="0">
                <a:solidFill>
                  <a:schemeClr val="tx1"/>
                </a:solidFill>
                <a:cs typeface="Arial" pitchFamily="34" charset="0"/>
              </a:rPr>
              <a:t>	</a:t>
            </a:r>
            <a:r>
              <a:rPr lang="en-US" altLang="en-US" sz="2300" dirty="0" smtClean="0">
                <a:solidFill>
                  <a:schemeClr val="tx1"/>
                </a:solidFill>
                <a:cs typeface="Arial" pitchFamily="34" charset="0"/>
                <a:hlinkClick r:id="rId4"/>
              </a:rPr>
              <a:t>www.ohsu.edu/diversity</a:t>
            </a:r>
            <a:endParaRPr lang="en-US" altLang="en-US" sz="2300" dirty="0" smtClean="0">
              <a:solidFill>
                <a:schemeClr val="tx1"/>
              </a:solidFill>
              <a:cs typeface="Arial" pitchFamily="34" charset="0"/>
            </a:endParaRPr>
          </a:p>
          <a:p>
            <a:pPr eaLnBrk="1" hangingPunct="1">
              <a:spcBef>
                <a:spcPts val="376"/>
              </a:spcBef>
              <a:spcAft>
                <a:spcPts val="563"/>
              </a:spcAft>
            </a:pPr>
            <a:r>
              <a:rPr lang="en-US" altLang="en-US" sz="2300" b="1" i="1" dirty="0" smtClean="0">
                <a:solidFill>
                  <a:schemeClr val="tx1"/>
                </a:solidFill>
                <a:cs typeface="Arial" pitchFamily="34" charset="0"/>
              </a:rPr>
              <a:t>Facebook</a:t>
            </a:r>
            <a:r>
              <a:rPr lang="en-US" altLang="en-US" sz="2300" dirty="0">
                <a:solidFill>
                  <a:schemeClr val="tx1"/>
                </a:solidFill>
                <a:cs typeface="Arial" pitchFamily="34" charset="0"/>
              </a:rPr>
              <a:t>	facebook.com/OHSU.CDI</a:t>
            </a:r>
          </a:p>
          <a:p>
            <a:pPr eaLnBrk="1" hangingPunct="1">
              <a:spcBef>
                <a:spcPts val="376"/>
              </a:spcBef>
              <a:spcAft>
                <a:spcPts val="563"/>
              </a:spcAft>
            </a:pPr>
            <a:r>
              <a:rPr lang="en-US" altLang="en-US" sz="2300" b="1" i="1" dirty="0">
                <a:solidFill>
                  <a:schemeClr val="tx1"/>
                </a:solidFill>
                <a:cs typeface="Arial" pitchFamily="34" charset="0"/>
              </a:rPr>
              <a:t>Twitter	</a:t>
            </a:r>
            <a:r>
              <a:rPr lang="en-US" altLang="en-US" sz="2300" b="1" i="1" dirty="0" smtClean="0">
                <a:solidFill>
                  <a:schemeClr val="tx1"/>
                </a:solidFill>
                <a:cs typeface="Arial" pitchFamily="34" charset="0"/>
              </a:rPr>
              <a:t>                 </a:t>
            </a:r>
            <a:r>
              <a:rPr lang="en-US" altLang="en-US" sz="2300" dirty="0" smtClean="0">
                <a:solidFill>
                  <a:schemeClr val="tx1"/>
                </a:solidFill>
                <a:cs typeface="Arial" pitchFamily="34" charset="0"/>
              </a:rPr>
              <a:t>@</a:t>
            </a:r>
            <a:r>
              <a:rPr lang="en-US" altLang="en-US" sz="2300" dirty="0">
                <a:solidFill>
                  <a:schemeClr val="tx1"/>
                </a:solidFill>
                <a:cs typeface="Arial" pitchFamily="34" charset="0"/>
              </a:rPr>
              <a:t>OHSU_CDI </a:t>
            </a:r>
            <a:endParaRPr lang="en-US" altLang="en-US" sz="2300" dirty="0" smtClean="0">
              <a:solidFill>
                <a:schemeClr val="tx1"/>
              </a:solidFill>
              <a:cs typeface="Arial" pitchFamily="34" charset="0"/>
            </a:endParaRPr>
          </a:p>
          <a:p>
            <a:pPr eaLnBrk="1" hangingPunct="1">
              <a:spcBef>
                <a:spcPts val="376"/>
              </a:spcBef>
              <a:spcAft>
                <a:spcPts val="563"/>
              </a:spcAft>
            </a:pPr>
            <a:endParaRPr lang="en-US" altLang="en-US" sz="2300" dirty="0">
              <a:solidFill>
                <a:srgbClr val="FF0000"/>
              </a:solidFill>
              <a:cs typeface="Arial" pitchFamily="34" charset="0"/>
            </a:endParaRPr>
          </a:p>
          <a:p>
            <a:pPr eaLnBrk="1" hangingPunct="1">
              <a:spcBef>
                <a:spcPts val="376"/>
              </a:spcBef>
              <a:spcAft>
                <a:spcPts val="563"/>
              </a:spcAft>
            </a:pPr>
            <a:r>
              <a:rPr lang="en-US" altLang="en-US" sz="2300" dirty="0" smtClean="0">
                <a:solidFill>
                  <a:srgbClr val="FF0000"/>
                </a:solidFill>
                <a:cs typeface="Arial" pitchFamily="34" charset="0"/>
              </a:rPr>
              <a:t>Michelle Singer (Navajo), Diversity Outreach</a:t>
            </a:r>
          </a:p>
          <a:p>
            <a:pPr eaLnBrk="1" hangingPunct="1">
              <a:spcBef>
                <a:spcPts val="376"/>
              </a:spcBef>
              <a:spcAft>
                <a:spcPts val="563"/>
              </a:spcAft>
            </a:pPr>
            <a:r>
              <a:rPr lang="en-US" altLang="en-US" sz="2300" dirty="0" smtClean="0">
                <a:solidFill>
                  <a:srgbClr val="FF0000"/>
                </a:solidFill>
                <a:cs typeface="Arial" pitchFamily="34" charset="0"/>
              </a:rPr>
              <a:t>503-418-2199 or singerm@ohsu.edu</a:t>
            </a:r>
            <a:endParaRPr lang="en-US" altLang="en-US" sz="2300" dirty="0">
              <a:solidFill>
                <a:srgbClr val="FF0000"/>
              </a:solidFill>
              <a:cs typeface="Arial" pitchFamily="34" charset="0"/>
            </a:endParaRPr>
          </a:p>
        </p:txBody>
      </p:sp>
    </p:spTree>
    <p:extLst>
      <p:ext uri="{BB962C8B-B14F-4D97-AF65-F5344CB8AC3E}">
        <p14:creationId xmlns:p14="http://schemas.microsoft.com/office/powerpoint/2010/main" val="10597066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lgn="ctr">
              <a:buNone/>
            </a:pPr>
            <a:r>
              <a:rPr lang="en-US" sz="20000" dirty="0" smtClean="0"/>
              <a:t>?</a:t>
            </a:r>
            <a:endParaRPr lang="en-US" sz="20000" dirty="0"/>
          </a:p>
        </p:txBody>
      </p:sp>
      <p:sp>
        <p:nvSpPr>
          <p:cNvPr id="4" name="Slide Number Placeholder 3"/>
          <p:cNvSpPr>
            <a:spLocks noGrp="1"/>
          </p:cNvSpPr>
          <p:nvPr>
            <p:ph type="sldNum" sz="quarter" idx="11"/>
          </p:nvPr>
        </p:nvSpPr>
        <p:spPr/>
        <p:txBody>
          <a:bodyPr/>
          <a:lstStyle/>
          <a:p>
            <a:pPr>
              <a:defRPr/>
            </a:pPr>
            <a:fld id="{902ACDCA-C133-4F03-AD36-34FAC30F1717}" type="slidenum">
              <a:rPr lang="en-US" smtClean="0"/>
              <a:pPr>
                <a:defRPr/>
              </a:pPr>
              <a:t>44</a:t>
            </a:fld>
            <a:endParaRPr lang="en-US" dirty="0"/>
          </a:p>
        </p:txBody>
      </p:sp>
    </p:spTree>
    <p:extLst>
      <p:ext uri="{BB962C8B-B14F-4D97-AF65-F5344CB8AC3E}">
        <p14:creationId xmlns:p14="http://schemas.microsoft.com/office/powerpoint/2010/main" val="37342693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Myriad Pro Light"/>
                <a:cs typeface="Times New Roman"/>
              </a:rPr>
              <a:t>Residents/Fellows By Specialty</a:t>
            </a:r>
            <a:endParaRPr lang="en-US" dirty="0">
              <a:latin typeface="Myriad Pro Light"/>
              <a:cs typeface="Times New Roman"/>
            </a:endParaRPr>
          </a:p>
        </p:txBody>
      </p:sp>
      <p:pic>
        <p:nvPicPr>
          <p:cNvPr id="51203" name="Picture 3" descr="GME2012chart.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974850" y="1524000"/>
            <a:ext cx="51879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1"/>
          </p:nvPr>
        </p:nvSpPr>
        <p:spPr/>
        <p:txBody>
          <a:bodyPr/>
          <a:lstStyle/>
          <a:p>
            <a:pPr>
              <a:defRPr/>
            </a:pPr>
            <a:fld id="{DEAF3D0F-24F2-40F8-A78E-3C56AB3697DD}" type="slidenum">
              <a:rPr lang="en-US"/>
              <a:pPr>
                <a:defRPr/>
              </a:pPr>
              <a:t>45</a:t>
            </a:fld>
            <a:endParaRPr lang="en-US"/>
          </a:p>
        </p:txBody>
      </p:sp>
    </p:spTree>
    <p:extLst>
      <p:ext uri="{BB962C8B-B14F-4D97-AF65-F5344CB8AC3E}">
        <p14:creationId xmlns:p14="http://schemas.microsoft.com/office/powerpoint/2010/main" val="180761217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Calibri" pitchFamily="34" charset="0"/>
              </a:rPr>
              <a:t>OHSU President, Joe Robertson</a:t>
            </a:r>
            <a:endParaRPr lang="en-US" dirty="0">
              <a:cs typeface="Calibri" pitchFamily="34" charset="0"/>
            </a:endParaRPr>
          </a:p>
        </p:txBody>
      </p:sp>
      <p:sp>
        <p:nvSpPr>
          <p:cNvPr id="3" name="Content Placeholder 2"/>
          <p:cNvSpPr>
            <a:spLocks noGrp="1"/>
          </p:cNvSpPr>
          <p:nvPr>
            <p:ph idx="1"/>
          </p:nvPr>
        </p:nvSpPr>
        <p:spPr>
          <a:xfrm>
            <a:off x="4419600" y="1447800"/>
            <a:ext cx="4495799" cy="3124200"/>
          </a:xfrm>
        </p:spPr>
        <p:txBody>
          <a:bodyPr/>
          <a:lstStyle/>
          <a:p>
            <a:pPr marL="0" indent="0">
              <a:buNone/>
            </a:pPr>
            <a:r>
              <a:rPr lang="en-US" sz="2400" dirty="0" smtClean="0">
                <a:solidFill>
                  <a:schemeClr val="tx1"/>
                </a:solidFill>
                <a:latin typeface="Calibri" pitchFamily="34" charset="0"/>
                <a:cs typeface="Calibri" pitchFamily="34" charset="0"/>
              </a:rPr>
              <a:t>Diversity is a core value for every student, employee and faculty member. Only then can we achieve our full potential for creativity and discovery, quality patient care, educational excellence and outstanding community service.</a:t>
            </a:r>
          </a:p>
          <a:p>
            <a:pPr>
              <a:buNone/>
            </a:pPr>
            <a:endParaRPr lang="en-US" sz="2800" dirty="0"/>
          </a:p>
        </p:txBody>
      </p:sp>
      <p:pic>
        <p:nvPicPr>
          <p:cNvPr id="5" name="Picture 4" descr="382779.jpg"/>
          <p:cNvPicPr>
            <a:picLocks noChangeAspect="1"/>
          </p:cNvPicPr>
          <p:nvPr/>
        </p:nvPicPr>
        <p:blipFill>
          <a:blip r:embed="rId3" cstate="print"/>
          <a:stretch>
            <a:fillRect/>
          </a:stretch>
        </p:blipFill>
        <p:spPr>
          <a:xfrm>
            <a:off x="685800" y="2133600"/>
            <a:ext cx="3657600" cy="2139351"/>
          </a:xfrm>
          <a:prstGeom prst="rect">
            <a:avLst/>
          </a:prstGeom>
        </p:spPr>
      </p:pic>
      <p:sp>
        <p:nvSpPr>
          <p:cNvPr id="6" name="Rectangle 5"/>
          <p:cNvSpPr/>
          <p:nvPr/>
        </p:nvSpPr>
        <p:spPr>
          <a:xfrm>
            <a:off x="533400" y="5105400"/>
            <a:ext cx="4572000" cy="646331"/>
          </a:xfrm>
          <a:prstGeom prst="rect">
            <a:avLst/>
          </a:prstGeom>
        </p:spPr>
        <p:txBody>
          <a:bodyPr wrap="square">
            <a:spAutoFit/>
          </a:bodyPr>
          <a:lstStyle/>
          <a:p>
            <a:r>
              <a:rPr lang="en-US" dirty="0" smtClean="0">
                <a:solidFill>
                  <a:prstClr val="black"/>
                </a:solidFill>
                <a:latin typeface="Calibri" pitchFamily="34" charset="0"/>
                <a:cs typeface="Calibri" pitchFamily="34" charset="0"/>
              </a:rPr>
              <a:t>Joseph E. Robertson, Jr., MD, MBA</a:t>
            </a:r>
            <a:br>
              <a:rPr lang="en-US" dirty="0" smtClean="0">
                <a:solidFill>
                  <a:prstClr val="black"/>
                </a:solidFill>
                <a:latin typeface="Calibri" pitchFamily="34" charset="0"/>
                <a:cs typeface="Calibri" pitchFamily="34" charset="0"/>
              </a:rPr>
            </a:br>
            <a:r>
              <a:rPr lang="en-US" dirty="0" smtClean="0">
                <a:solidFill>
                  <a:prstClr val="black"/>
                </a:solidFill>
                <a:latin typeface="Calibri" pitchFamily="34" charset="0"/>
                <a:cs typeface="Calibri" pitchFamily="34" charset="0"/>
              </a:rPr>
              <a:t>OHSU President</a:t>
            </a:r>
            <a:endParaRPr lang="en-US" dirty="0">
              <a:solidFill>
                <a:prstClr val="black"/>
              </a:solidFill>
              <a:latin typeface="Calibri" pitchFamily="34" charset="0"/>
              <a:cs typeface="Calibri" pitchFamily="34" charset="0"/>
            </a:endParaRPr>
          </a:p>
        </p:txBody>
      </p:sp>
      <p:pic>
        <p:nvPicPr>
          <p:cNvPr id="1026" name="Picture 3" descr="Joe E. Robertson"/>
          <p:cNvPicPr>
            <a:picLocks noChangeAspect="1" noChangeArrowheads="1"/>
          </p:cNvPicPr>
          <p:nvPr/>
        </p:nvPicPr>
        <p:blipFill>
          <a:blip r:embed="rId4" cstate="print"/>
          <a:srcRect/>
          <a:stretch>
            <a:fillRect/>
          </a:stretch>
        </p:blipFill>
        <p:spPr bwMode="auto">
          <a:xfrm>
            <a:off x="609600" y="4343400"/>
            <a:ext cx="2047875" cy="847725"/>
          </a:xfrm>
          <a:prstGeom prst="rect">
            <a:avLst/>
          </a:prstGeom>
          <a:noFill/>
          <a:ln w="9525">
            <a:noFill/>
            <a:miter lim="800000"/>
            <a:headEnd/>
            <a:tailEnd/>
          </a:ln>
        </p:spPr>
      </p:pic>
    </p:spTree>
    <p:extLst>
      <p:ext uri="{BB962C8B-B14F-4D97-AF65-F5344CB8AC3E}">
        <p14:creationId xmlns:p14="http://schemas.microsoft.com/office/powerpoint/2010/main" val="268869031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header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1"/>
          <p:cNvSpPr>
            <a:spLocks noGrp="1"/>
          </p:cNvSpPr>
          <p:nvPr>
            <p:ph type="title"/>
          </p:nvPr>
        </p:nvSpPr>
        <p:spPr/>
        <p:txBody>
          <a:bodyPr/>
          <a:lstStyle/>
          <a:p>
            <a:pPr eaLnBrk="1" hangingPunct="1"/>
            <a:r>
              <a:rPr lang="en-US" altLang="en-US" b="1" dirty="0" smtClean="0">
                <a:latin typeface="Myriad Pro Light" pitchFamily="34" charset="0"/>
                <a:cs typeface="Myriad Pro Light" pitchFamily="34" charset="0"/>
              </a:rPr>
              <a:t>OHSU Vision </a:t>
            </a:r>
            <a:r>
              <a:rPr lang="en-US" altLang="en-US" b="1" dirty="0" smtClean="0">
                <a:latin typeface="Myriad Pro Light" pitchFamily="34" charset="0"/>
                <a:cs typeface="Myriad Pro Light" pitchFamily="34" charset="0"/>
              </a:rPr>
              <a:t>20/20</a:t>
            </a:r>
            <a:endParaRPr lang="en-US" altLang="en-US" b="1" dirty="0" smtClean="0">
              <a:latin typeface="Myriad Pro" pitchFamily="34" charset="0"/>
              <a:cs typeface="Myriad Pro Light" pitchFamily="34" charset="0"/>
            </a:endParaRPr>
          </a:p>
        </p:txBody>
      </p:sp>
      <p:sp>
        <p:nvSpPr>
          <p:cNvPr id="5124" name="Rectangle 11"/>
          <p:cNvSpPr>
            <a:spLocks noGrp="1" noChangeArrowheads="1"/>
          </p:cNvSpPr>
          <p:nvPr>
            <p:ph idx="1"/>
          </p:nvPr>
        </p:nvSpPr>
        <p:spPr>
          <a:xfrm>
            <a:off x="369263" y="1828800"/>
            <a:ext cx="6725547" cy="4294634"/>
          </a:xfrm>
        </p:spPr>
        <p:txBody>
          <a:bodyPr/>
          <a:lstStyle/>
          <a:p>
            <a:pPr marL="0" indent="0">
              <a:spcBef>
                <a:spcPts val="376"/>
              </a:spcBef>
              <a:buNone/>
            </a:pPr>
            <a:r>
              <a:rPr lang="en-US" altLang="en-US" sz="2000" b="1" dirty="0" smtClean="0">
                <a:solidFill>
                  <a:srgbClr val="000000"/>
                </a:solidFill>
                <a:latin typeface="Calibri" panose="020F0502020204030204" pitchFamily="34" charset="0"/>
                <a:cs typeface="Myriad Pro" pitchFamily="34" charset="0"/>
              </a:rPr>
              <a:t>The </a:t>
            </a:r>
            <a:r>
              <a:rPr lang="en-US" altLang="en-US" sz="2000" b="1" dirty="0">
                <a:solidFill>
                  <a:srgbClr val="000000"/>
                </a:solidFill>
                <a:latin typeface="Calibri" panose="020F0502020204030204" pitchFamily="34" charset="0"/>
                <a:cs typeface="Myriad Pro" pitchFamily="34" charset="0"/>
              </a:rPr>
              <a:t>Diversity Action Plan focuses on the opportunities to advance OHSU’</a:t>
            </a:r>
            <a:r>
              <a:rPr lang="en-US" altLang="ja-JP" sz="2000" b="1" dirty="0">
                <a:solidFill>
                  <a:srgbClr val="000000"/>
                </a:solidFill>
                <a:latin typeface="Calibri" panose="020F0502020204030204" pitchFamily="34" charset="0"/>
                <a:cs typeface="Myriad Pro" pitchFamily="34" charset="0"/>
              </a:rPr>
              <a:t>s missions in alignment with Vision 2020.</a:t>
            </a:r>
          </a:p>
          <a:p>
            <a:pPr marL="2981" indent="-2981">
              <a:spcBef>
                <a:spcPts val="376"/>
              </a:spcBef>
            </a:pPr>
            <a:endParaRPr lang="en-US" altLang="en-US" sz="2000" b="1" dirty="0">
              <a:solidFill>
                <a:srgbClr val="000000"/>
              </a:solidFill>
              <a:latin typeface="Calibri" panose="020F0502020204030204" pitchFamily="34" charset="0"/>
              <a:cs typeface="Myriad Pro" pitchFamily="34" charset="0"/>
            </a:endParaRPr>
          </a:p>
          <a:p>
            <a:pPr marL="0" indent="0">
              <a:spcBef>
                <a:spcPts val="376"/>
              </a:spcBef>
              <a:buNone/>
            </a:pPr>
            <a:r>
              <a:rPr lang="en-US" altLang="en-US" sz="2000" u="sng" dirty="0">
                <a:solidFill>
                  <a:srgbClr val="000000"/>
                </a:solidFill>
                <a:latin typeface="Calibri" panose="020F0502020204030204" pitchFamily="34" charset="0"/>
                <a:cs typeface="Myriad Pro" pitchFamily="34" charset="0"/>
              </a:rPr>
              <a:t>Vision </a:t>
            </a:r>
            <a:r>
              <a:rPr lang="en-US" altLang="en-US" sz="2000" u="sng" dirty="0" smtClean="0">
                <a:solidFill>
                  <a:srgbClr val="000000"/>
                </a:solidFill>
                <a:latin typeface="Calibri" panose="020F0502020204030204" pitchFamily="34" charset="0"/>
                <a:cs typeface="Myriad Pro" pitchFamily="34" charset="0"/>
              </a:rPr>
              <a:t>20/20</a:t>
            </a:r>
            <a:r>
              <a:rPr lang="en-US" altLang="en-US" sz="2000" u="sng" dirty="0">
                <a:solidFill>
                  <a:srgbClr val="000000"/>
                </a:solidFill>
                <a:latin typeface="Calibri" panose="020F0502020204030204" pitchFamily="34" charset="0"/>
                <a:cs typeface="Myriad Pro" pitchFamily="34" charset="0"/>
              </a:rPr>
              <a:t>, Goal 1</a:t>
            </a:r>
            <a:r>
              <a:rPr lang="en-US" altLang="en-US" sz="2000" dirty="0">
                <a:solidFill>
                  <a:srgbClr val="000000"/>
                </a:solidFill>
                <a:latin typeface="Calibri" panose="020F0502020204030204" pitchFamily="34" charset="0"/>
                <a:cs typeface="Myriad Pro" pitchFamily="34" charset="0"/>
              </a:rPr>
              <a:t>: </a:t>
            </a:r>
          </a:p>
          <a:p>
            <a:pPr marL="2981" indent="-2981">
              <a:spcBef>
                <a:spcPts val="376"/>
              </a:spcBef>
            </a:pPr>
            <a:r>
              <a:rPr lang="en-US" altLang="en-US" sz="2000" dirty="0">
                <a:solidFill>
                  <a:srgbClr val="000000"/>
                </a:solidFill>
                <a:latin typeface="Calibri" panose="020F0502020204030204" pitchFamily="34" charset="0"/>
                <a:cs typeface="Myriad Pro" pitchFamily="34" charset="0"/>
              </a:rPr>
              <a:t>Be a great organization, diverse in people and ideas.</a:t>
            </a:r>
          </a:p>
          <a:p>
            <a:pPr marL="0" indent="0">
              <a:spcBef>
                <a:spcPts val="376"/>
              </a:spcBef>
              <a:buNone/>
            </a:pPr>
            <a:r>
              <a:rPr lang="en-US" altLang="en-US" sz="2000" dirty="0">
                <a:solidFill>
                  <a:srgbClr val="000000"/>
                </a:solidFill>
                <a:latin typeface="Calibri" panose="020F0502020204030204" pitchFamily="34" charset="0"/>
                <a:cs typeface="Myriad Pro" pitchFamily="34" charset="0"/>
              </a:rPr>
              <a:t>	</a:t>
            </a:r>
          </a:p>
          <a:p>
            <a:pPr marL="0" indent="0">
              <a:spcBef>
                <a:spcPts val="376"/>
              </a:spcBef>
              <a:buNone/>
            </a:pPr>
            <a:r>
              <a:rPr lang="en-US" altLang="en-US" sz="2000" u="sng" dirty="0">
                <a:solidFill>
                  <a:srgbClr val="000000"/>
                </a:solidFill>
                <a:latin typeface="Calibri" panose="020F0502020204030204" pitchFamily="34" charset="0"/>
                <a:cs typeface="Myriad Pro" pitchFamily="34" charset="0"/>
              </a:rPr>
              <a:t>Strategy 1.2: </a:t>
            </a:r>
          </a:p>
          <a:p>
            <a:pPr marL="2981" indent="-2981">
              <a:spcBef>
                <a:spcPts val="376"/>
              </a:spcBef>
            </a:pPr>
            <a:r>
              <a:rPr lang="en-US" altLang="en-US" sz="2000" dirty="0">
                <a:solidFill>
                  <a:srgbClr val="000000"/>
                </a:solidFill>
                <a:latin typeface="Calibri" panose="020F0502020204030204" pitchFamily="34" charset="0"/>
                <a:cs typeface="Myriad Pro" pitchFamily="34" charset="0"/>
              </a:rPr>
              <a:t>Transform OHSU from an organization that values </a:t>
            </a:r>
            <a:br>
              <a:rPr lang="en-US" altLang="en-US" sz="2000" dirty="0">
                <a:solidFill>
                  <a:srgbClr val="000000"/>
                </a:solidFill>
                <a:latin typeface="Calibri" panose="020F0502020204030204" pitchFamily="34" charset="0"/>
                <a:cs typeface="Myriad Pro" pitchFamily="34" charset="0"/>
              </a:rPr>
            </a:br>
            <a:r>
              <a:rPr lang="en-US" altLang="en-US" sz="2000" dirty="0">
                <a:solidFill>
                  <a:srgbClr val="000000"/>
                </a:solidFill>
                <a:latin typeface="Calibri" panose="020F0502020204030204" pitchFamily="34" charset="0"/>
                <a:cs typeface="Myriad Pro" pitchFamily="34" charset="0"/>
              </a:rPr>
              <a:t>diversity to one that lives it</a:t>
            </a:r>
            <a:r>
              <a:rPr lang="en-US" altLang="en-US" sz="2000" dirty="0" smtClean="0">
                <a:solidFill>
                  <a:srgbClr val="000000"/>
                </a:solidFill>
                <a:latin typeface="Calibri" panose="020F0502020204030204" pitchFamily="34" charset="0"/>
                <a:cs typeface="Myriad Pro" pitchFamily="34" charset="0"/>
              </a:rPr>
              <a:t>.</a:t>
            </a:r>
          </a:p>
          <a:p>
            <a:pPr marL="2981" indent="-2981">
              <a:spcBef>
                <a:spcPts val="376"/>
              </a:spcBef>
            </a:pPr>
            <a:endParaRPr lang="en-US" altLang="en-US" sz="2000" dirty="0">
              <a:solidFill>
                <a:srgbClr val="000000"/>
              </a:solidFill>
              <a:latin typeface="Calibri" panose="020F0502020204030204" pitchFamily="34" charset="0"/>
              <a:cs typeface="Myriad Pro" pitchFamily="34" charset="0"/>
            </a:endParaRPr>
          </a:p>
          <a:p>
            <a:pPr marL="2981" indent="-2981">
              <a:spcBef>
                <a:spcPts val="376"/>
              </a:spcBef>
            </a:pPr>
            <a:r>
              <a:rPr lang="en-US" altLang="en-US" sz="2000" b="1" dirty="0">
                <a:solidFill>
                  <a:srgbClr val="000000"/>
                </a:solidFill>
                <a:latin typeface="Calibri" panose="020F0502020204030204" pitchFamily="34" charset="0"/>
                <a:cs typeface="Myriad Pro" pitchFamily="34" charset="0"/>
              </a:rPr>
              <a:t>Embracing the Power of </a:t>
            </a:r>
            <a:r>
              <a:rPr lang="en-US" altLang="en-US" sz="2000" b="1" dirty="0" smtClean="0">
                <a:solidFill>
                  <a:srgbClr val="000000"/>
                </a:solidFill>
                <a:latin typeface="Calibri" panose="020F0502020204030204" pitchFamily="34" charset="0"/>
                <a:cs typeface="Myriad Pro" pitchFamily="34" charset="0"/>
              </a:rPr>
              <a:t>Difference  -- Video</a:t>
            </a:r>
            <a:endParaRPr lang="en-US" altLang="en-US" sz="2000" b="1" dirty="0">
              <a:solidFill>
                <a:srgbClr val="000000"/>
              </a:solidFill>
              <a:latin typeface="Calibri" panose="020F0502020204030204" pitchFamily="34" charset="0"/>
              <a:cs typeface="Myriad Pro" pitchFamily="34" charset="0"/>
            </a:endParaRPr>
          </a:p>
          <a:p>
            <a:pPr marL="0" indent="0">
              <a:spcBef>
                <a:spcPts val="376"/>
              </a:spcBef>
              <a:buNone/>
            </a:pPr>
            <a:endParaRPr lang="en-US" altLang="en-US" sz="2000" dirty="0">
              <a:solidFill>
                <a:srgbClr val="000000"/>
              </a:solidFill>
              <a:latin typeface="Calibri" panose="020F0502020204030204" pitchFamily="34" charset="0"/>
              <a:cs typeface="Myriad Pro" pitchFamily="34" charset="0"/>
            </a:endParaRPr>
          </a:p>
        </p:txBody>
      </p:sp>
      <p:sp>
        <p:nvSpPr>
          <p:cNvPr id="5125"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3200">
                <a:solidFill>
                  <a:srgbClr val="595959"/>
                </a:solidFill>
                <a:latin typeface="Myriad Pro" pitchFamily="34" charset="0"/>
                <a:ea typeface="MS PGothic" pitchFamily="34" charset="-128"/>
                <a:cs typeface="Myriad Pro" pitchFamily="34" charset="0"/>
              </a:defRPr>
            </a:lvl1pPr>
            <a:lvl2pPr marL="697481" indent="-268262" eaLnBrk="0" hangingPunct="0">
              <a:spcBef>
                <a:spcPct val="20000"/>
              </a:spcBef>
              <a:defRPr sz="2800">
                <a:solidFill>
                  <a:srgbClr val="595959"/>
                </a:solidFill>
                <a:latin typeface="Myriad Pro" pitchFamily="34" charset="0"/>
                <a:ea typeface="MS PGothic" pitchFamily="34" charset="-128"/>
                <a:cs typeface="Myriad Pro" pitchFamily="34" charset="0"/>
              </a:defRPr>
            </a:lvl2pPr>
            <a:lvl3pPr marL="1073048" indent="-214610" eaLnBrk="0" hangingPunct="0">
              <a:spcBef>
                <a:spcPct val="20000"/>
              </a:spcBef>
              <a:buChar char="•"/>
              <a:defRPr sz="2400">
                <a:solidFill>
                  <a:srgbClr val="595959"/>
                </a:solidFill>
                <a:latin typeface="Myriad Pro" pitchFamily="34" charset="0"/>
                <a:ea typeface="MS PGothic" pitchFamily="34" charset="-128"/>
                <a:cs typeface="Myriad Pro" pitchFamily="34" charset="0"/>
              </a:defRPr>
            </a:lvl3pPr>
            <a:lvl4pPr marL="1502268" indent="-214610" eaLnBrk="0" hangingPunct="0">
              <a:spcBef>
                <a:spcPct val="20000"/>
              </a:spcBef>
              <a:buFont typeface="Lucida Grande" pitchFamily="-84" charset="0"/>
              <a:buChar char="-"/>
              <a:defRPr sz="2000">
                <a:solidFill>
                  <a:srgbClr val="595959"/>
                </a:solidFill>
                <a:latin typeface="Myriad Pro" pitchFamily="34" charset="0"/>
                <a:ea typeface="MS PGothic" pitchFamily="34" charset="-128"/>
                <a:cs typeface="Myriad Pro" pitchFamily="34" charset="0"/>
              </a:defRPr>
            </a:lvl4pPr>
            <a:lvl5pPr marL="1931487" indent="-214610" eaLnBrk="0" hangingPunct="0">
              <a:spcBef>
                <a:spcPct val="20000"/>
              </a:spcBef>
              <a:buFont typeface="Courier New" pitchFamily="49" charset="0"/>
              <a:buChar char="o"/>
              <a:defRPr sz="2000">
                <a:solidFill>
                  <a:srgbClr val="595959"/>
                </a:solidFill>
                <a:latin typeface="Myriad Pro" pitchFamily="34" charset="0"/>
                <a:ea typeface="MS PGothic" pitchFamily="34" charset="-128"/>
                <a:cs typeface="Myriad Pro" pitchFamily="34" charset="0"/>
              </a:defRPr>
            </a:lvl5pPr>
            <a:lvl6pPr marL="2360706" indent="-214610" eaLnBrk="0" fontAlgn="base" hangingPunct="0">
              <a:spcBef>
                <a:spcPct val="20000"/>
              </a:spcBef>
              <a:spcAft>
                <a:spcPct val="0"/>
              </a:spcAft>
              <a:buFont typeface="Courier New" pitchFamily="49" charset="0"/>
              <a:buChar char="o"/>
              <a:defRPr sz="2000">
                <a:solidFill>
                  <a:srgbClr val="595959"/>
                </a:solidFill>
                <a:latin typeface="Myriad Pro" pitchFamily="34" charset="0"/>
                <a:ea typeface="MS PGothic" pitchFamily="34" charset="-128"/>
                <a:cs typeface="Myriad Pro" pitchFamily="34" charset="0"/>
              </a:defRPr>
            </a:lvl6pPr>
            <a:lvl7pPr marL="2789926" indent="-214610" eaLnBrk="0" fontAlgn="base" hangingPunct="0">
              <a:spcBef>
                <a:spcPct val="20000"/>
              </a:spcBef>
              <a:spcAft>
                <a:spcPct val="0"/>
              </a:spcAft>
              <a:buFont typeface="Courier New" pitchFamily="49" charset="0"/>
              <a:buChar char="o"/>
              <a:defRPr sz="2000">
                <a:solidFill>
                  <a:srgbClr val="595959"/>
                </a:solidFill>
                <a:latin typeface="Myriad Pro" pitchFamily="34" charset="0"/>
                <a:ea typeface="MS PGothic" pitchFamily="34" charset="-128"/>
                <a:cs typeface="Myriad Pro" pitchFamily="34" charset="0"/>
              </a:defRPr>
            </a:lvl7pPr>
            <a:lvl8pPr marL="3219145" indent="-214610" eaLnBrk="0" fontAlgn="base" hangingPunct="0">
              <a:spcBef>
                <a:spcPct val="20000"/>
              </a:spcBef>
              <a:spcAft>
                <a:spcPct val="0"/>
              </a:spcAft>
              <a:buFont typeface="Courier New" pitchFamily="49" charset="0"/>
              <a:buChar char="o"/>
              <a:defRPr sz="2000">
                <a:solidFill>
                  <a:srgbClr val="595959"/>
                </a:solidFill>
                <a:latin typeface="Myriad Pro" pitchFamily="34" charset="0"/>
                <a:ea typeface="MS PGothic" pitchFamily="34" charset="-128"/>
                <a:cs typeface="Myriad Pro" pitchFamily="34" charset="0"/>
              </a:defRPr>
            </a:lvl8pPr>
            <a:lvl9pPr marL="3648365" indent="-214610" eaLnBrk="0" fontAlgn="base" hangingPunct="0">
              <a:spcBef>
                <a:spcPct val="20000"/>
              </a:spcBef>
              <a:spcAft>
                <a:spcPct val="0"/>
              </a:spcAft>
              <a:buFont typeface="Courier New" pitchFamily="49" charset="0"/>
              <a:buChar char="o"/>
              <a:defRPr sz="2000">
                <a:solidFill>
                  <a:srgbClr val="595959"/>
                </a:solidFill>
                <a:latin typeface="Myriad Pro" pitchFamily="34" charset="0"/>
                <a:ea typeface="MS PGothic" pitchFamily="34" charset="-128"/>
                <a:cs typeface="Myriad Pro" pitchFamily="34" charset="0"/>
              </a:defRPr>
            </a:lvl9pPr>
          </a:lstStyle>
          <a:p>
            <a:pPr eaLnBrk="1" hangingPunct="1">
              <a:spcBef>
                <a:spcPct val="0"/>
              </a:spcBef>
            </a:pPr>
            <a:fld id="{A72FF18D-024E-46E5-BEA1-C8E499A61005}" type="slidenum">
              <a:rPr lang="en-US" altLang="en-US" sz="1400">
                <a:solidFill>
                  <a:srgbClr val="4D4D4D"/>
                </a:solidFill>
                <a:latin typeface="Arial" pitchFamily="34" charset="0"/>
                <a:cs typeface="Arial" pitchFamily="34" charset="0"/>
              </a:rPr>
              <a:pPr eaLnBrk="1" hangingPunct="1">
                <a:spcBef>
                  <a:spcPct val="0"/>
                </a:spcBef>
              </a:pPr>
              <a:t>6</a:t>
            </a:fld>
            <a:endParaRPr lang="en-US" altLang="en-US" sz="1400">
              <a:solidFill>
                <a:srgbClr val="4D4D4D"/>
              </a:solidFill>
              <a:latin typeface="Arial" pitchFamily="34" charset="0"/>
              <a:cs typeface="Arial" pitchFamily="34" charset="0"/>
            </a:endParaRPr>
          </a:p>
        </p:txBody>
      </p:sp>
    </p:spTree>
    <p:extLst>
      <p:ext uri="{BB962C8B-B14F-4D97-AF65-F5344CB8AC3E}">
        <p14:creationId xmlns:p14="http://schemas.microsoft.com/office/powerpoint/2010/main" val="274514176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smtClean="0"/>
              <a:t>Vision 20/20  &amp; Diversity Action Plan</a:t>
            </a:r>
            <a:endParaRPr lang="en-US" dirty="0"/>
          </a:p>
        </p:txBody>
      </p:sp>
      <p:sp>
        <p:nvSpPr>
          <p:cNvPr id="40963" name="Rectangle 3"/>
          <p:cNvSpPr>
            <a:spLocks noGrp="1" noChangeArrowheads="1"/>
          </p:cNvSpPr>
          <p:nvPr>
            <p:ph type="body" idx="1"/>
          </p:nvPr>
        </p:nvSpPr>
        <p:spPr>
          <a:xfrm>
            <a:off x="228601" y="1219200"/>
            <a:ext cx="3809999" cy="5486400"/>
          </a:xfrm>
        </p:spPr>
        <p:txBody>
          <a:bodyPr/>
          <a:lstStyle/>
          <a:p>
            <a:pPr>
              <a:buNone/>
            </a:pPr>
            <a:endParaRPr lang="en-US" sz="1200" b="1" dirty="0" smtClean="0">
              <a:solidFill>
                <a:schemeClr val="tx1"/>
              </a:solidFill>
              <a:latin typeface="Calibri" pitchFamily="34" charset="0"/>
              <a:cs typeface="Calibri" pitchFamily="34" charset="0"/>
            </a:endParaRPr>
          </a:p>
          <a:p>
            <a:pPr marL="0" indent="0">
              <a:buNone/>
            </a:pPr>
            <a:endParaRPr lang="en-US" sz="2000" dirty="0" smtClean="0">
              <a:solidFill>
                <a:schemeClr val="tx1"/>
              </a:solidFill>
              <a:latin typeface="Calibri" pitchFamily="34" charset="0"/>
              <a:cs typeface="Calibri" pitchFamily="34" charset="0"/>
            </a:endParaRPr>
          </a:p>
          <a:p>
            <a:pPr marL="0" indent="0">
              <a:buNone/>
            </a:pPr>
            <a:r>
              <a:rPr lang="en-US" sz="2000" dirty="0" smtClean="0">
                <a:solidFill>
                  <a:schemeClr val="tx1"/>
                </a:solidFill>
                <a:latin typeface="Calibri" pitchFamily="34" charset="0"/>
                <a:cs typeface="Calibri" pitchFamily="34" charset="0"/>
              </a:rPr>
              <a:t>The OHSU Diversity Action Plan reflects input from throughout the university and expands the goals and tactics of Vision 2020.</a:t>
            </a:r>
          </a:p>
          <a:p>
            <a:pPr marL="0" indent="0">
              <a:buNone/>
            </a:pPr>
            <a:r>
              <a:rPr lang="en-US" sz="2000" dirty="0" smtClean="0">
                <a:solidFill>
                  <a:schemeClr val="tx1"/>
                </a:solidFill>
                <a:latin typeface="Calibri" pitchFamily="34" charset="0"/>
                <a:cs typeface="Calibri" pitchFamily="34" charset="0"/>
              </a:rPr>
              <a:t> </a:t>
            </a:r>
          </a:p>
          <a:p>
            <a:pPr marL="0" indent="0">
              <a:buNone/>
            </a:pPr>
            <a:r>
              <a:rPr lang="en-US" sz="2000" u="sng" dirty="0" smtClean="0">
                <a:solidFill>
                  <a:schemeClr val="tx1"/>
                </a:solidFill>
                <a:latin typeface="Calibri" pitchFamily="34" charset="0"/>
                <a:cs typeface="Calibri" pitchFamily="34" charset="0"/>
              </a:rPr>
              <a:t>Diversity Goals</a:t>
            </a:r>
            <a:r>
              <a:rPr lang="en-US" sz="2000" u="sng" dirty="0" smtClean="0">
                <a:solidFill>
                  <a:schemeClr val="tx1"/>
                </a:solidFill>
                <a:latin typeface="Calibri" pitchFamily="34" charset="0"/>
                <a:cs typeface="Calibri" pitchFamily="34" charset="0"/>
              </a:rPr>
              <a:t>:</a:t>
            </a:r>
          </a:p>
          <a:p>
            <a:pPr marL="0" indent="0">
              <a:buNone/>
            </a:pPr>
            <a:endParaRPr lang="en-US" sz="2000" u="sng" dirty="0" smtClean="0">
              <a:solidFill>
                <a:schemeClr val="tx1"/>
              </a:solidFill>
              <a:latin typeface="Calibri" pitchFamily="34" charset="0"/>
              <a:cs typeface="Calibri" pitchFamily="34" charset="0"/>
            </a:endParaRPr>
          </a:p>
          <a:p>
            <a:pPr marL="457200" indent="-457200">
              <a:buFont typeface="+mj-lt"/>
              <a:buAutoNum type="arabicPeriod"/>
            </a:pPr>
            <a:r>
              <a:rPr lang="en-US" sz="2000" dirty="0" smtClean="0">
                <a:solidFill>
                  <a:schemeClr val="tx1"/>
                </a:solidFill>
                <a:latin typeface="Calibri" pitchFamily="34" charset="0"/>
                <a:cs typeface="Calibri" pitchFamily="34" charset="0"/>
              </a:rPr>
              <a:t>Increase Recruitment</a:t>
            </a:r>
          </a:p>
          <a:p>
            <a:pPr marL="457200" indent="-457200">
              <a:buFont typeface="+mj-lt"/>
              <a:buAutoNum type="arabicPeriod"/>
            </a:pPr>
            <a:r>
              <a:rPr lang="en-US" sz="2000" dirty="0" smtClean="0">
                <a:solidFill>
                  <a:schemeClr val="tx1"/>
                </a:solidFill>
                <a:latin typeface="Calibri" pitchFamily="34" charset="0"/>
                <a:cs typeface="Calibri" pitchFamily="34" charset="0"/>
              </a:rPr>
              <a:t>Strengthen Retention</a:t>
            </a:r>
          </a:p>
          <a:p>
            <a:pPr marL="457200" indent="-457200">
              <a:buFont typeface="+mj-lt"/>
              <a:buAutoNum type="arabicPeriod"/>
            </a:pPr>
            <a:r>
              <a:rPr lang="en-US" sz="2000" dirty="0" smtClean="0">
                <a:solidFill>
                  <a:schemeClr val="tx1"/>
                </a:solidFill>
                <a:latin typeface="Calibri" pitchFamily="34" charset="0"/>
                <a:cs typeface="Calibri" pitchFamily="34" charset="0"/>
              </a:rPr>
              <a:t>Improve the Climate of Inclusion</a:t>
            </a:r>
          </a:p>
          <a:p>
            <a:pPr marL="457200" indent="-457200">
              <a:buFont typeface="+mj-lt"/>
              <a:buAutoNum type="arabicPeriod"/>
            </a:pPr>
            <a:r>
              <a:rPr lang="en-US" sz="2000" dirty="0" smtClean="0">
                <a:solidFill>
                  <a:schemeClr val="tx1"/>
                </a:solidFill>
                <a:latin typeface="Calibri" pitchFamily="34" charset="0"/>
                <a:cs typeface="Calibri" pitchFamily="34" charset="0"/>
              </a:rPr>
              <a:t>Building Community Partnerships</a:t>
            </a:r>
          </a:p>
          <a:p>
            <a:pPr marL="457200" indent="-457200">
              <a:buFont typeface="+mj-lt"/>
              <a:buAutoNum type="arabicPeriod"/>
            </a:pPr>
            <a:r>
              <a:rPr lang="en-US" sz="2000" dirty="0" smtClean="0">
                <a:solidFill>
                  <a:schemeClr val="tx1"/>
                </a:solidFill>
                <a:latin typeface="Calibri" pitchFamily="34" charset="0"/>
                <a:cs typeface="Calibri" pitchFamily="34" charset="0"/>
              </a:rPr>
              <a:t>Benchmark for Excellence</a:t>
            </a:r>
          </a:p>
          <a:p>
            <a:pPr>
              <a:buNone/>
            </a:pPr>
            <a:endParaRPr lang="en-US" sz="2400" dirty="0">
              <a:solidFill>
                <a:schemeClr val="tx1"/>
              </a:solidFill>
              <a:latin typeface="Calibri" pitchFamily="34" charset="0"/>
              <a:cs typeface="Calibri" pitchFamily="34" charset="0"/>
            </a:endParaRPr>
          </a:p>
          <a:p>
            <a:pPr>
              <a:buNone/>
            </a:pPr>
            <a:endParaRPr lang="en-US" sz="1200" dirty="0">
              <a:solidFill>
                <a:schemeClr val="tx1"/>
              </a:solidFill>
              <a:latin typeface="Arial" pitchFamily="34" charset="0"/>
              <a:cs typeface="Arial" pitchFamily="34" charset="0"/>
            </a:endParaRPr>
          </a:p>
        </p:txBody>
      </p:sp>
      <p:pic>
        <p:nvPicPr>
          <p:cNvPr id="5" name="Picture 4"/>
          <p:cNvPicPr/>
          <p:nvPr/>
        </p:nvPicPr>
        <p:blipFill>
          <a:blip r:embed="rId3" cstate="print"/>
          <a:srcRect l="32432" t="11841" r="30936" b="911"/>
          <a:stretch>
            <a:fillRect/>
          </a:stretch>
        </p:blipFill>
        <p:spPr bwMode="auto">
          <a:xfrm>
            <a:off x="4267200" y="990600"/>
            <a:ext cx="3962400" cy="4800600"/>
          </a:xfrm>
          <a:prstGeom prst="rect">
            <a:avLst/>
          </a:prstGeom>
          <a:noFill/>
          <a:ln w="9525">
            <a:solidFill>
              <a:schemeClr val="tx2">
                <a:lumMod val="75000"/>
              </a:schemeClr>
            </a:solidFill>
            <a:miter lim="800000"/>
            <a:headEnd/>
            <a:tailEnd/>
          </a:ln>
        </p:spPr>
      </p:pic>
    </p:spTree>
    <p:extLst>
      <p:ext uri="{BB962C8B-B14F-4D97-AF65-F5344CB8AC3E}">
        <p14:creationId xmlns:p14="http://schemas.microsoft.com/office/powerpoint/2010/main" val="271141691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Diversity</a:t>
            </a:r>
            <a:endParaRPr lang="en-US" dirty="0"/>
          </a:p>
        </p:txBody>
      </p:sp>
      <p:sp>
        <p:nvSpPr>
          <p:cNvPr id="3" name="Content Placeholder 2"/>
          <p:cNvSpPr>
            <a:spLocks noGrp="1"/>
          </p:cNvSpPr>
          <p:nvPr>
            <p:ph idx="1"/>
          </p:nvPr>
        </p:nvSpPr>
        <p:spPr>
          <a:xfrm>
            <a:off x="228600" y="1828801"/>
            <a:ext cx="8534399" cy="4571999"/>
          </a:xfrm>
        </p:spPr>
        <p:txBody>
          <a:bodyPr/>
          <a:lstStyle/>
          <a:p>
            <a:r>
              <a:rPr lang="en-US" sz="2800" i="1" dirty="0" smtClean="0">
                <a:latin typeface="Calibri" panose="020F0502020204030204" pitchFamily="34" charset="0"/>
              </a:rPr>
              <a:t>Diversity is not just the right thing to do, it’s also the smart thing to do.</a:t>
            </a:r>
            <a:r>
              <a:rPr lang="en-US" sz="2800" dirty="0" smtClean="0">
                <a:latin typeface="Calibri" panose="020F0502020204030204" pitchFamily="34" charset="0"/>
              </a:rPr>
              <a:t> </a:t>
            </a:r>
            <a:endParaRPr lang="en-US" sz="2800" dirty="0" smtClean="0">
              <a:latin typeface="Calibri" panose="020F0502020204030204" pitchFamily="34" charset="0"/>
            </a:endParaRPr>
          </a:p>
          <a:p>
            <a:r>
              <a:rPr lang="en-US" sz="2800" dirty="0" smtClean="0">
                <a:latin typeface="Calibri" panose="020F0502020204030204" pitchFamily="34" charset="0"/>
              </a:rPr>
              <a:t>Diversity:</a:t>
            </a:r>
            <a:endParaRPr lang="en-US" sz="2800" dirty="0" smtClean="0">
              <a:latin typeface="Calibri" panose="020F0502020204030204" pitchFamily="34" charset="0"/>
            </a:endParaRPr>
          </a:p>
          <a:p>
            <a:pPr>
              <a:buFont typeface="Wingdings" panose="05000000000000000000" pitchFamily="2" charset="2"/>
              <a:buChar char="Ø"/>
            </a:pPr>
            <a:r>
              <a:rPr lang="en-US" sz="2000" dirty="0" smtClean="0">
                <a:latin typeface="Calibri" panose="020F0502020204030204" pitchFamily="34" charset="0"/>
              </a:rPr>
              <a:t>Increases our ability to care for patients from diverse backgrounds.</a:t>
            </a:r>
          </a:p>
          <a:p>
            <a:pPr>
              <a:buFont typeface="Wingdings" panose="05000000000000000000" pitchFamily="2" charset="2"/>
              <a:buChar char="Ø"/>
            </a:pPr>
            <a:r>
              <a:rPr lang="en-US" sz="2000" dirty="0" smtClean="0">
                <a:latin typeface="Calibri" panose="020F0502020204030204" pitchFamily="34" charset="0"/>
              </a:rPr>
              <a:t>Increases our ability to attract a more diverse student population that will become the most diverse health care workforce needed for the future.</a:t>
            </a:r>
          </a:p>
          <a:p>
            <a:pPr>
              <a:buFont typeface="Wingdings" panose="05000000000000000000" pitchFamily="2" charset="2"/>
              <a:buChar char="Ø"/>
            </a:pPr>
            <a:r>
              <a:rPr lang="en-US" sz="2000" dirty="0" smtClean="0">
                <a:latin typeface="Calibri" panose="020F0502020204030204" pitchFamily="34" charset="0"/>
              </a:rPr>
              <a:t>Enhances our ability to recruit and retain top talent. The best and the brightest from across the country and around the world want to work in a diverse setting.</a:t>
            </a:r>
          </a:p>
          <a:p>
            <a:pPr>
              <a:buFont typeface="Wingdings" panose="05000000000000000000" pitchFamily="2" charset="2"/>
              <a:buChar char="Ø"/>
            </a:pPr>
            <a:r>
              <a:rPr lang="en-US" sz="2000" dirty="0" smtClean="0">
                <a:latin typeface="Calibri" panose="020F0502020204030204" pitchFamily="34" charset="0"/>
              </a:rPr>
              <a:t>Helps us to drive innovation through a variety of ideas coming from a diversity of backgrounds and perspectives.</a:t>
            </a:r>
            <a:endParaRPr lang="en-US" sz="2000" dirty="0">
              <a:latin typeface="Calibri" panose="020F0502020204030204" pitchFamily="34" charset="0"/>
            </a:endParaRPr>
          </a:p>
        </p:txBody>
      </p:sp>
    </p:spTree>
    <p:extLst>
      <p:ext uri="{BB962C8B-B14F-4D97-AF65-F5344CB8AC3E}">
        <p14:creationId xmlns:p14="http://schemas.microsoft.com/office/powerpoint/2010/main" val="251660098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Light"/>
              </a:rPr>
              <a:t>Research</a:t>
            </a:r>
            <a:endParaRPr lang="en-US" dirty="0">
              <a:latin typeface="Myriad Pro Light"/>
            </a:endParaRPr>
          </a:p>
        </p:txBody>
      </p:sp>
      <p:sp>
        <p:nvSpPr>
          <p:cNvPr id="3" name="Content Placeholder 2"/>
          <p:cNvSpPr>
            <a:spLocks noGrp="1"/>
          </p:cNvSpPr>
          <p:nvPr>
            <p:ph idx="1"/>
          </p:nvPr>
        </p:nvSpPr>
        <p:spPr/>
        <p:txBody>
          <a:bodyPr/>
          <a:lstStyle/>
          <a:p>
            <a:pPr marL="0" indent="0">
              <a:buNone/>
            </a:pPr>
            <a:r>
              <a:rPr lang="en-US" sz="2000" b="1" dirty="0" smtClean="0">
                <a:latin typeface="Calibri" panose="020F0502020204030204" pitchFamily="34" charset="0"/>
              </a:rPr>
              <a:t>OHSU research highlights:</a:t>
            </a:r>
          </a:p>
          <a:p>
            <a:pPr marL="0" indent="0">
              <a:buNone/>
            </a:pPr>
            <a:endParaRPr lang="en-US" sz="2000" b="1" dirty="0" smtClean="0">
              <a:latin typeface="Calibri" panose="020F0502020204030204" pitchFamily="34" charset="0"/>
            </a:endParaRPr>
          </a:p>
          <a:p>
            <a:r>
              <a:rPr lang="en-US" sz="2000" dirty="0" smtClean="0">
                <a:latin typeface="Calibri" panose="020F0502020204030204" pitchFamily="34" charset="0"/>
              </a:rPr>
              <a:t>1,620+faculty scientists, 900 research staff, and 4,000+ research projects.</a:t>
            </a:r>
          </a:p>
          <a:p>
            <a:r>
              <a:rPr lang="en-US" sz="2000" dirty="0" smtClean="0">
                <a:latin typeface="Calibri" panose="020F0502020204030204" pitchFamily="34" charset="0"/>
              </a:rPr>
              <a:t>More than $300 million each year outside funding to OHSU</a:t>
            </a:r>
          </a:p>
          <a:p>
            <a:r>
              <a:rPr lang="en-US" sz="2000" dirty="0" smtClean="0">
                <a:latin typeface="Calibri" panose="020F0502020204030204" pitchFamily="34" charset="0"/>
              </a:rPr>
              <a:t>Received over $100 million in ARRA “stimulus” funding</a:t>
            </a:r>
          </a:p>
          <a:p>
            <a:r>
              <a:rPr lang="en-US" sz="2000" dirty="0" smtClean="0">
                <a:latin typeface="Calibri" panose="020F0502020204030204" pitchFamily="34" charset="0"/>
              </a:rPr>
              <a:t>Discoveries that save hundreds of thousands of lives:</a:t>
            </a:r>
          </a:p>
          <a:p>
            <a:pPr lvl="1"/>
            <a:r>
              <a:rPr lang="en-US" sz="1800" dirty="0" smtClean="0">
                <a:latin typeface="Calibri" panose="020F0502020204030204" pitchFamily="34" charset="0"/>
              </a:rPr>
              <a:t>Starr Edwards valve (artificial heart valve)</a:t>
            </a:r>
          </a:p>
          <a:p>
            <a:pPr lvl="1"/>
            <a:r>
              <a:rPr lang="en-US" sz="1800" dirty="0" err="1" smtClean="0">
                <a:latin typeface="Calibri" panose="020F0502020204030204" pitchFamily="34" charset="0"/>
              </a:rPr>
              <a:t>Gleevec</a:t>
            </a:r>
            <a:r>
              <a:rPr lang="en-US" sz="1800" dirty="0" smtClean="0">
                <a:latin typeface="Calibri" panose="020F0502020204030204" pitchFamily="34" charset="0"/>
              </a:rPr>
              <a:t>: Brian J. Druker, M.D., whose research led to the development of </a:t>
            </a:r>
            <a:r>
              <a:rPr lang="en-US" sz="1800" dirty="0" err="1" smtClean="0">
                <a:latin typeface="Calibri" panose="020F0502020204030204" pitchFamily="34" charset="0"/>
              </a:rPr>
              <a:t>Gleevec</a:t>
            </a:r>
            <a:r>
              <a:rPr lang="en-US" sz="1800" dirty="0" smtClean="0">
                <a:latin typeface="Calibri" panose="020F0502020204030204" pitchFamily="34" charset="0"/>
              </a:rPr>
              <a:t>, the first targeted cancer pill to kill cells while leaving healthy tissue unharmed, was awarded the </a:t>
            </a:r>
            <a:r>
              <a:rPr lang="en-US" sz="1800" dirty="0" err="1" smtClean="0">
                <a:latin typeface="Calibri" panose="020F0502020204030204" pitchFamily="34" charset="0"/>
              </a:rPr>
              <a:t>Lasker</a:t>
            </a:r>
            <a:r>
              <a:rPr lang="en-US" sz="1800" dirty="0" smtClean="0">
                <a:latin typeface="Calibri" panose="020F0502020204030204" pitchFamily="34" charset="0"/>
              </a:rPr>
              <a:t>- </a:t>
            </a:r>
            <a:r>
              <a:rPr lang="en-US" sz="1800" dirty="0" err="1" smtClean="0">
                <a:latin typeface="Calibri" panose="020F0502020204030204" pitchFamily="34" charset="0"/>
              </a:rPr>
              <a:t>DeBakey</a:t>
            </a:r>
            <a:r>
              <a:rPr lang="en-US" sz="1800" dirty="0" smtClean="0">
                <a:latin typeface="Calibri" panose="020F0502020204030204" pitchFamily="34" charset="0"/>
              </a:rPr>
              <a:t> Award for Clinical Medical Research</a:t>
            </a:r>
          </a:p>
          <a:p>
            <a:endParaRPr lang="en-US" sz="2000" dirty="0"/>
          </a:p>
        </p:txBody>
      </p:sp>
    </p:spTree>
    <p:extLst>
      <p:ext uri="{BB962C8B-B14F-4D97-AF65-F5344CB8AC3E}">
        <p14:creationId xmlns:p14="http://schemas.microsoft.com/office/powerpoint/2010/main" val="321699126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164&quot;&gt;&lt;property id=&quot;20148&quot; value=&quot;5&quot;/&gt;&lt;property id=&quot;20300&quot; value=&quot;Slide 1&quot;/&gt;&lt;property id=&quot;20307&quot; value=&quot;399&quot;/&gt;&lt;/object&gt;&lt;object type=&quot;3&quot; unique_id=&quot;10165&quot;&gt;&lt;property id=&quot;20148&quot; value=&quot;5&quot;/&gt;&lt;property id=&quot;20300&quot; value=&quot;Slide 2 - &amp;quot; Center for Diversity &amp;amp; Multicultural Affairs&amp;#x0D;&amp;#x0A;&amp;quot;&quot;/&gt;&lt;property id=&quot;20307&quot; value=&quot;400&quot;/&gt;&lt;/object&gt;&lt;object type=&quot;3&quot; unique_id=&quot;11154&quot;&gt;&lt;property id=&quot;20148&quot; value=&quot;5&quot;/&gt;&lt;property id=&quot;20300&quot; value=&quot;Slide 6 - &amp;quot;CeDMA website&amp;quot;&quot;/&gt;&lt;property id=&quot;20307&quot; value=&quot;407&quot;/&gt;&lt;/object&gt;&lt;object type=&quot;3&quot; unique_id=&quot;11338&quot;&gt;&lt;property id=&quot;20148&quot; value=&quot;5&quot;/&gt;&lt;property id=&quot;20300&quot; value=&quot;Slide 4 - &amp;quot;Center for Diversity &amp;amp; Multicultural Affairs&amp;amp;#x09;&amp;quot;&quot;/&gt;&lt;property id=&quot;20307&quot; value=&quot;410&quot;/&gt;&lt;/object&gt;&lt;object type=&quot;3&quot; unique_id=&quot;11339&quot;&gt;&lt;property id=&quot;20148&quot; value=&quot;5&quot;/&gt;&lt;property id=&quot;20300&quot; value=&quot;Slide 5 - &amp;quot;Student Access&amp;quot;&quot;/&gt;&lt;property id=&quot;20307&quot; value=&quot;411&quot;/&gt;&lt;/object&gt;&lt;object type=&quot;3&quot; unique_id=&quot;11604&quot;&gt;&lt;property id=&quot;20148&quot; value=&quot;5&quot;/&gt;&lt;property id=&quot;20300&quot; value=&quot;Slide 3 - &amp;quot;Center for Diversity &amp;amp; Multicultural Affairs&amp;#x0D;&amp;#x0A;&amp;#x0D;&amp;#x0A;&amp;quot;&quot;/&gt;&lt;property id=&quot;20307&quot; value=&quot;412&quot;/&gt;&lt;/object&gt;&lt;object type=&quot;3&quot; unique_id=&quot;11605&quot;&gt;&lt;property id=&quot;20148&quot; value=&quot;5&quot;/&gt;&lt;property id=&quot;20300&quot; value=&quot;Slide 7 - &amp;quot;Contact Information&amp;quot;&quot;/&gt;&lt;property id=&quot;20307&quot; value=&quot;413&quot;/&gt;&lt;/object&gt;&lt;/object&gt;&lt;/object&gt;&lt;/database&gt;"/>
  <p:tag name="SECTOMILLISECCONVERTED" val="1"/>
</p:tagLst>
</file>

<file path=ppt/theme/theme1.xml><?xml version="1.0" encoding="utf-8"?>
<a:theme xmlns:a="http://schemas.openxmlformats.org/drawingml/2006/main" name="OHSU_pres_template_white">
  <a:themeElements>
    <a:clrScheme name="OHSU_pres_template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HSU_pres_template_whi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OHSU_pres_template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HSU_pres_template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HSU_pres_template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HSU_pres_template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HSU_pres_template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HSU_pres_template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HSU_pres_template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HSU_pres_template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HSU_pres_template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HSU_pres_template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HSU_pres_template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HSU_pres_template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HSU_pres_template_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HSU_pres_template_whi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OHSU_pres_template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HSU_pres_template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HSU_pres_template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HSU_pres_template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HSU_pres_template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HSU_pres_template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HSU_pres_template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HSU_pres_template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HSU_pres_template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HSU_pres_template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HSU_pres_template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HSU_pres_template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J:\AA EO Dept\Forms\Logos\OHSU2006\OHSU_presentation_templates\OHSU_pres_template_white.ppt</Template>
  <TotalTime>11958</TotalTime>
  <Words>4631</Words>
  <Application>Microsoft Office PowerPoint</Application>
  <PresentationFormat>On-screen Show (4:3)</PresentationFormat>
  <Paragraphs>452</Paragraphs>
  <Slides>45</Slides>
  <Notes>12</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OHSU_pres_template_white</vt:lpstr>
      <vt:lpstr>1_OHSU_pres_template_white</vt:lpstr>
      <vt:lpstr>PowerPoint Presentation</vt:lpstr>
      <vt:lpstr>Background</vt:lpstr>
      <vt:lpstr>OHSU Mission</vt:lpstr>
      <vt:lpstr>OHSU Organizational Chart</vt:lpstr>
      <vt:lpstr>OHSU President, Joe Robertson</vt:lpstr>
      <vt:lpstr>OHSU Vision 20/20</vt:lpstr>
      <vt:lpstr>Vision 20/20  &amp; Diversity Action Plan</vt:lpstr>
      <vt:lpstr>Diversity</vt:lpstr>
      <vt:lpstr>Research</vt:lpstr>
      <vt:lpstr>Research</vt:lpstr>
      <vt:lpstr>Research and Indian Country</vt:lpstr>
      <vt:lpstr>Community Outreach</vt:lpstr>
      <vt:lpstr>Community Outreach</vt:lpstr>
      <vt:lpstr>Community Outreach &amp; Indian Country</vt:lpstr>
      <vt:lpstr>Community Outreach &amp; Indian Country</vt:lpstr>
      <vt:lpstr>OHSU Diversity Award: NPAIHB, Outstanding Community Partner</vt:lpstr>
      <vt:lpstr>Healthcare</vt:lpstr>
      <vt:lpstr>PowerPoint Presentation</vt:lpstr>
      <vt:lpstr>Healthcare</vt:lpstr>
      <vt:lpstr>Healthcare</vt:lpstr>
      <vt:lpstr>Healing and Indian Country</vt:lpstr>
      <vt:lpstr>Education</vt:lpstr>
      <vt:lpstr>PowerPoint Presentation</vt:lpstr>
      <vt:lpstr>PowerPoint Presentation</vt:lpstr>
      <vt:lpstr>PowerPoint Presentation</vt:lpstr>
      <vt:lpstr>Teaching and Indian Country</vt:lpstr>
      <vt:lpstr>Teaching and Indian Country</vt:lpstr>
      <vt:lpstr>OHSU Native American Profile</vt:lpstr>
      <vt:lpstr>How is OHSU a Native Advocate?</vt:lpstr>
      <vt:lpstr>Center for Diversity &amp; Inclusion</vt:lpstr>
      <vt:lpstr>How do students get involved with CDI?</vt:lpstr>
      <vt:lpstr>CDI Academic Advising  </vt:lpstr>
      <vt:lpstr>Ted R. Lilley Cancer CURE Program </vt:lpstr>
      <vt:lpstr>Health, Science &amp; Engineering Career Conference  </vt:lpstr>
      <vt:lpstr>Summer Equity Research Program   </vt:lpstr>
      <vt:lpstr>New Scholarship Opportunities at OHSU</vt:lpstr>
      <vt:lpstr>Opportunities - Timelines</vt:lpstr>
      <vt:lpstr>Opportunities - Timelines</vt:lpstr>
      <vt:lpstr>Opportunity: Invitation to OHSU – Jan. 2014</vt:lpstr>
      <vt:lpstr>NPAIHB/OHSU Tribal Gathering</vt:lpstr>
      <vt:lpstr>Proposal For January 2014 OHSU-NPAIHB Gathering</vt:lpstr>
      <vt:lpstr>PowerPoint Presentation</vt:lpstr>
      <vt:lpstr>Center for Diversity &amp; Inclusion</vt:lpstr>
      <vt:lpstr>Questions</vt:lpstr>
      <vt:lpstr>Residents/Fellows By Specialty</vt:lpstr>
    </vt:vector>
  </TitlesOfParts>
  <Company>Oregon Health &amp; Science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Affirmative Action &amp; Equal Opportunity</dc:title>
  <dc:creator>wallacem</dc:creator>
  <cp:lastModifiedBy>Michelle Singer</cp:lastModifiedBy>
  <cp:revision>565</cp:revision>
  <cp:lastPrinted>1601-01-01T00:00:00Z</cp:lastPrinted>
  <dcterms:created xsi:type="dcterms:W3CDTF">2003-10-21T22:54:49Z</dcterms:created>
  <dcterms:modified xsi:type="dcterms:W3CDTF">2013-10-21T18:57:32Z</dcterms:modified>
</cp:coreProperties>
</file>