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63" r:id="rId4"/>
    <p:sldId id="264" r:id="rId5"/>
    <p:sldId id="258" r:id="rId6"/>
    <p:sldId id="274" r:id="rId7"/>
    <p:sldId id="276" r:id="rId8"/>
    <p:sldId id="259" r:id="rId9"/>
    <p:sldId id="260" r:id="rId10"/>
    <p:sldId id="261" r:id="rId11"/>
    <p:sldId id="262" r:id="rId12"/>
    <p:sldId id="265" r:id="rId13"/>
    <p:sldId id="266" r:id="rId14"/>
    <p:sldId id="272" r:id="rId15"/>
    <p:sldId id="267" r:id="rId16"/>
    <p:sldId id="268" r:id="rId17"/>
    <p:sldId id="269" r:id="rId18"/>
    <p:sldId id="270" r:id="rId19"/>
    <p:sldId id="271" r:id="rId20"/>
    <p:sldId id="275" r:id="rId21"/>
    <p:sldId id="277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5" d="100"/>
        <a:sy n="1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80591-0DC3-4A49-AD81-90F2E0B97871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AAA8F-6C95-458E-B03A-EB79B5093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50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87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512BAC-11AA-489C-908F-D927B3B5B42E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AF5DEF-F598-42EE-B0F3-F07C1B19AF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512BAC-11AA-489C-908F-D927B3B5B42E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AF5DEF-F598-42EE-B0F3-F07C1B19AF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512BAC-11AA-489C-908F-D927B3B5B42E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AF5DEF-F598-42EE-B0F3-F07C1B19AF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512BAC-11AA-489C-908F-D927B3B5B42E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AF5DEF-F598-42EE-B0F3-F07C1B19AF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512BAC-11AA-489C-908F-D927B3B5B42E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AF5DEF-F598-42EE-B0F3-F07C1B19AF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512BAC-11AA-489C-908F-D927B3B5B42E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AF5DEF-F598-42EE-B0F3-F07C1B19AF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512BAC-11AA-489C-908F-D927B3B5B42E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AF5DEF-F598-42EE-B0F3-F07C1B19AF3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512BAC-11AA-489C-908F-D927B3B5B42E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AF5DEF-F598-42EE-B0F3-F07C1B19AF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512BAC-11AA-489C-908F-D927B3B5B42E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AF5DEF-F598-42EE-B0F3-F07C1B19AF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5512BAC-11AA-489C-908F-D927B3B5B42E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AF5DEF-F598-42EE-B0F3-F07C1B19AF3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512BAC-11AA-489C-908F-D927B3B5B42E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AF5DEF-F598-42EE-B0F3-F07C1B19AF3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512BAC-11AA-489C-908F-D927B3B5B42E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3AF5DEF-F598-42EE-B0F3-F07C1B19AF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Medical Marijuana and</a:t>
            </a:r>
            <a:br>
              <a:rPr lang="en-US" dirty="0" smtClean="0"/>
            </a:br>
            <a:r>
              <a:rPr lang="en-US" dirty="0" smtClean="0"/>
              <a:t>IHS Funding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Jim Roberts, Policy Analyst </a:t>
            </a:r>
          </a:p>
          <a:p>
            <a:r>
              <a:rPr lang="en-US" sz="1600" dirty="0" smtClean="0"/>
              <a:t>NPAIHB Quarterly Board Meeting</a:t>
            </a:r>
          </a:p>
          <a:p>
            <a:r>
              <a:rPr lang="en-US" sz="1600" dirty="0" smtClean="0"/>
              <a:t>October 24, 2015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84703" y="6246920"/>
            <a:ext cx="4648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Acknowledgement:  I want to thank </a:t>
            </a:r>
            <a:r>
              <a:rPr lang="en-US" sz="1050" dirty="0" err="1" smtClean="0"/>
              <a:t>Lael</a:t>
            </a:r>
            <a:r>
              <a:rPr lang="en-US" sz="1050" dirty="0" smtClean="0"/>
              <a:t> Echo-Hawk, Attorney, Garvey Schubert Barer, for providing slides used in this presentation.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970668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5469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December 11, 2014 DOJ issues Policy Statement Regarding Marijuana Issues in Indian Country (memo is dated Oct. 11, 2014)</a:t>
            </a:r>
          </a:p>
          <a:p>
            <a:r>
              <a:rPr lang="en-US" sz="2000" dirty="0" smtClean="0"/>
              <a:t>Following release invoked sensationalized press and media frenzy that may or may not have been accurate</a:t>
            </a:r>
          </a:p>
          <a:p>
            <a:r>
              <a:rPr lang="en-US" sz="2000" dirty="0" smtClean="0"/>
              <a:t>The DOJ Policy Statement “does not” legalize or condone marijuana in Indian Country </a:t>
            </a:r>
          </a:p>
          <a:p>
            <a:r>
              <a:rPr lang="en-US" sz="2000" dirty="0" smtClean="0"/>
              <a:t>The DOJ Policy Statement is supportive of Tribal Sovereignty to prohibit or legalize marijuana and encourages consultation </a:t>
            </a:r>
          </a:p>
          <a:p>
            <a:r>
              <a:rPr lang="en-US" sz="2000" dirty="0" smtClean="0"/>
              <a:t>The DOJ Policy Statement updates previous guidance regarding federal marijuana enforcement in states that had legalized marijuana – “Cole Memorandum”, Aug. 29, 2013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DOJ Policy Statement regarding marijuana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31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This question has been posed by the HHS Secretary’s Tribal Advisory Committee (</a:t>
            </a:r>
            <a:r>
              <a:rPr lang="en-US" sz="2000" dirty="0" err="1" smtClean="0"/>
              <a:t>STAC</a:t>
            </a:r>
            <a:r>
              <a:rPr lang="en-US" sz="2000" dirty="0" smtClean="0"/>
              <a:t>) to Sec. Sylvia Burwell (</a:t>
            </a:r>
            <a:r>
              <a:rPr lang="en-US" sz="2000" dirty="0" err="1" smtClean="0"/>
              <a:t>STAC</a:t>
            </a:r>
            <a:r>
              <a:rPr lang="en-US" sz="2000" dirty="0" smtClean="0"/>
              <a:t> letter June 30, 2015) </a:t>
            </a:r>
          </a:p>
          <a:p>
            <a:pPr lvl="1"/>
            <a:r>
              <a:rPr lang="en-US" sz="1800" dirty="0" smtClean="0"/>
              <a:t>“Would HHS funding be jeopardized if a Tribe operated a marijuana grow or dispensary on its lands?” </a:t>
            </a:r>
          </a:p>
          <a:p>
            <a:pPr lvl="1"/>
            <a:r>
              <a:rPr lang="en-US" sz="1800" dirty="0" smtClean="0"/>
              <a:t>“Would HHS funding be forfeited or at risk if a Tribe regulated a third party grow or dispensary on its lands?”</a:t>
            </a:r>
          </a:p>
          <a:p>
            <a:pPr lvl="1"/>
            <a:r>
              <a:rPr lang="en-US" sz="1800" dirty="0" smtClean="0"/>
              <a:t>There are other important questions posed in </a:t>
            </a:r>
            <a:r>
              <a:rPr lang="en-US" sz="1800" dirty="0" err="1" smtClean="0"/>
              <a:t>STAC</a:t>
            </a:r>
            <a:r>
              <a:rPr lang="en-US" sz="1800" dirty="0" smtClean="0"/>
              <a:t> letter (refer to it)</a:t>
            </a:r>
          </a:p>
          <a:p>
            <a:r>
              <a:rPr lang="en-US" sz="2000" dirty="0" smtClean="0"/>
              <a:t>Sec. Burwell responded to </a:t>
            </a:r>
            <a:r>
              <a:rPr lang="en-US" sz="2000" dirty="0" err="1" smtClean="0"/>
              <a:t>STAC</a:t>
            </a:r>
            <a:r>
              <a:rPr lang="en-US" sz="2000" dirty="0" smtClean="0"/>
              <a:t> at September 15-16, 2015 meeting </a:t>
            </a:r>
          </a:p>
          <a:p>
            <a:r>
              <a:rPr lang="en-US" sz="2000" dirty="0" smtClean="0"/>
              <a:t>Sec. Burwell reported “...that HHS funding would not adversely be impacted if a Tribe operated a medical grow or dispensary on Tribal lands as long as federal funding is not used.”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What is the impact of HHS funding if a Tribe legalizes marijuana?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1437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54942"/>
            <a:ext cx="8229600" cy="425469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Defining “allowed” means smoked, consumed, prescribed, or other related medical use </a:t>
            </a:r>
          </a:p>
          <a:p>
            <a:r>
              <a:rPr lang="en-US" sz="2000" dirty="0" smtClean="0"/>
              <a:t>Medical marijuana in Indian health programs is complicated; it is not as simple that a state has legalized medical marijuana to allow it in an Indian health program </a:t>
            </a:r>
          </a:p>
          <a:p>
            <a:r>
              <a:rPr lang="en-US" sz="2000" dirty="0" smtClean="0"/>
              <a:t>It will likely require approval from IHS and may need to be included in </a:t>
            </a:r>
            <a:r>
              <a:rPr lang="en-US" sz="2000" dirty="0" err="1" smtClean="0"/>
              <a:t>AFA</a:t>
            </a:r>
            <a:r>
              <a:rPr lang="en-US" sz="2000" dirty="0" smtClean="0"/>
              <a:t> language? </a:t>
            </a:r>
          </a:p>
          <a:p>
            <a:r>
              <a:rPr lang="en-US" sz="2000" dirty="0" smtClean="0"/>
              <a:t>Federal funding will likely not be allowed to used?</a:t>
            </a:r>
          </a:p>
          <a:p>
            <a:r>
              <a:rPr lang="en-US" sz="2000" dirty="0" smtClean="0"/>
              <a:t>This issue is implicated by the following: </a:t>
            </a:r>
          </a:p>
          <a:p>
            <a:pPr lvl="1"/>
            <a:r>
              <a:rPr lang="en-US" sz="1600" dirty="0" smtClean="0"/>
              <a:t>1970 Controlled Substance Abuse Act </a:t>
            </a:r>
          </a:p>
          <a:p>
            <a:pPr lvl="1"/>
            <a:r>
              <a:rPr lang="en-US" sz="1600" dirty="0" smtClean="0"/>
              <a:t>DOJ Policy Statement Regarding Marijuana Issues in Indian Country </a:t>
            </a:r>
          </a:p>
          <a:p>
            <a:pPr lvl="1"/>
            <a:r>
              <a:rPr lang="en-US" sz="1600" dirty="0" smtClean="0"/>
              <a:t>June 6, 2011, IHS Dear Tribal Leader Letter, “IHS Findings Medical Use of Marijuana”, Dr. Susan Karol, Chief Medical Officer  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Can medical marijuana be “allowed” in an IHS or Tribally-operated facility?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59280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0709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CSA establishes federal </a:t>
            </a:r>
            <a:r>
              <a:rPr lang="en-US" sz="2000" dirty="0"/>
              <a:t>regulatory system designed to combat recreational drug abuse by making it unlawful to manufacture, distribute, dispense, or possess any controlled </a:t>
            </a:r>
            <a:r>
              <a:rPr lang="en-US" sz="2000" dirty="0" smtClean="0"/>
              <a:t>substance </a:t>
            </a:r>
          </a:p>
          <a:p>
            <a:r>
              <a:rPr lang="en-US" sz="2000" dirty="0"/>
              <a:t>The CSA reflects the federal government’s view that marijuana is a drug with “no currently accepted medical </a:t>
            </a:r>
            <a:r>
              <a:rPr lang="en-US" sz="2000" dirty="0" smtClean="0"/>
              <a:t>use” </a:t>
            </a:r>
          </a:p>
          <a:p>
            <a:r>
              <a:rPr lang="en-US" sz="2000" dirty="0" smtClean="0"/>
              <a:t>Incongruity between federal and state law regarding medical marijuana use </a:t>
            </a:r>
          </a:p>
          <a:p>
            <a:r>
              <a:rPr lang="en-US" sz="2000" dirty="0"/>
              <a:t>Accordingly, the manufacture, distribution, or possession of marijuana is a federal criminal </a:t>
            </a:r>
            <a:r>
              <a:rPr lang="en-US" sz="2000" dirty="0" smtClean="0"/>
              <a:t>offense </a:t>
            </a:r>
          </a:p>
          <a:p>
            <a:pPr marL="109728" indent="0">
              <a:buNone/>
            </a:pPr>
            <a:endParaRPr lang="en-US" sz="2000" dirty="0" smtClean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Controlled Substances Abuse Act of 1970 (CSA)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20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Schedule I substances are those that have the following findings</a:t>
            </a:r>
            <a:r>
              <a:rPr lang="en-US" sz="2400" dirty="0" smtClean="0"/>
              <a:t>: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drug or other substance has a high potential for abuse. 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drug or other </a:t>
            </a:r>
            <a:r>
              <a:rPr lang="en-US" sz="2000" u="sng" dirty="0"/>
              <a:t>substance has no currently accepted medical use</a:t>
            </a:r>
            <a:r>
              <a:rPr lang="en-US" sz="2000" dirty="0"/>
              <a:t> in treatment in the United States. 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There </a:t>
            </a:r>
            <a:r>
              <a:rPr lang="en-US" sz="2000" dirty="0"/>
              <a:t>is a lack of accepted safety for use of the drug or other substance under medical </a:t>
            </a:r>
            <a:r>
              <a:rPr lang="en-US" sz="2000" dirty="0" smtClean="0"/>
              <a:t>supervision.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CSA Schedule I Substances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796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>
            <a:normAutofit/>
          </a:bodyPr>
          <a:lstStyle/>
          <a:p>
            <a:r>
              <a:rPr lang="en-US" sz="2000" dirty="0"/>
              <a:t>Prior to the 2014 Tribal Policy Statement, in 2013 DOJ had issued a “Guidance Regarding Marijuana Enforcement” (Cole Memo) in response to </a:t>
            </a:r>
            <a:r>
              <a:rPr lang="en-US" sz="2000" dirty="0" smtClean="0"/>
              <a:t>legalization of production</a:t>
            </a:r>
            <a:r>
              <a:rPr lang="en-US" sz="2000" dirty="0"/>
              <a:t>, processing, sale and possession of marijuana. </a:t>
            </a:r>
            <a:endParaRPr lang="en-US" sz="2000" dirty="0" smtClean="0"/>
          </a:p>
          <a:p>
            <a:r>
              <a:rPr lang="en-US" sz="2000" dirty="0" smtClean="0"/>
              <a:t>Cole Memo articulated </a:t>
            </a:r>
            <a:r>
              <a:rPr lang="en-US" sz="2000" dirty="0"/>
              <a:t>the enforcement priorities that had previously and would continue to guide DOJ enforcement of federal marijuana laws, regardless of state law. </a:t>
            </a:r>
            <a:endParaRPr lang="en-US" sz="2000" dirty="0" smtClean="0"/>
          </a:p>
          <a:p>
            <a:r>
              <a:rPr lang="en-US" sz="2000" dirty="0" smtClean="0"/>
              <a:t>Those </a:t>
            </a:r>
            <a:r>
              <a:rPr lang="en-US" sz="2000" dirty="0"/>
              <a:t>priorities were restated in the 2014 </a:t>
            </a:r>
            <a:r>
              <a:rPr lang="en-US" sz="2000" dirty="0" smtClean="0"/>
              <a:t>DOJ Tribal </a:t>
            </a:r>
            <a:r>
              <a:rPr lang="en-US" sz="2000" dirty="0"/>
              <a:t>Policy </a:t>
            </a:r>
            <a:r>
              <a:rPr lang="en-US" sz="2000" dirty="0" smtClean="0"/>
              <a:t>Statement  </a:t>
            </a:r>
          </a:p>
          <a:p>
            <a:r>
              <a:rPr lang="en-US" sz="2000" dirty="0"/>
              <a:t>The 2014 </a:t>
            </a:r>
            <a:r>
              <a:rPr lang="en-US" sz="2000" dirty="0" smtClean="0"/>
              <a:t>DOJ Tribal </a:t>
            </a:r>
            <a:r>
              <a:rPr lang="en-US" sz="2000" dirty="0"/>
              <a:t>Policy Statement clarifies that the federal enforcement priorities from the Cole Memo will also apply to enforcement in Indian Country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DOJ Policy Statement Regarding Marijuana Issues in Indian Country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3586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DOJ 2014 Tribal Policy Statement includes eight priorities:</a:t>
            </a:r>
            <a:endParaRPr lang="en-US" sz="2000" dirty="0"/>
          </a:p>
          <a:p>
            <a:pPr lvl="1"/>
            <a:r>
              <a:rPr lang="en-US" sz="1600" dirty="0"/>
              <a:t>Preventing the distribution of marijuana to minors; </a:t>
            </a:r>
          </a:p>
          <a:p>
            <a:pPr lvl="1"/>
            <a:r>
              <a:rPr lang="en-US" sz="1600" dirty="0"/>
              <a:t>Preventing revenue from the sale of marijuana from going to criminal enterprises, gangs, and cartels; </a:t>
            </a:r>
          </a:p>
          <a:p>
            <a:pPr lvl="1"/>
            <a:r>
              <a:rPr lang="en-US" sz="1600" dirty="0"/>
              <a:t>Preventing the diversion of marijuana from states where it is legal under state law in some form to other states; </a:t>
            </a:r>
          </a:p>
          <a:p>
            <a:pPr lvl="1"/>
            <a:r>
              <a:rPr lang="en-US" sz="1600" dirty="0"/>
              <a:t>Preventing state-authorized marijuana activity from being used as a cover or pretext for the trafficking of other illegal drugs or other illegal activity; </a:t>
            </a:r>
          </a:p>
          <a:p>
            <a:pPr lvl="1"/>
            <a:r>
              <a:rPr lang="en-US" sz="1600" dirty="0"/>
              <a:t>Preventing violence and the use of firearms in the cultivation and distribution of marijuana; </a:t>
            </a:r>
          </a:p>
          <a:p>
            <a:pPr lvl="1"/>
            <a:r>
              <a:rPr lang="en-US" sz="1600" dirty="0"/>
              <a:t>Preventing drugged driving and the exacerbation of other adverse public health consequences associated with marijuana use; </a:t>
            </a:r>
          </a:p>
          <a:p>
            <a:pPr lvl="1"/>
            <a:r>
              <a:rPr lang="en-US" sz="1600" dirty="0"/>
              <a:t>Preventing the growing of marijuana on public lands and the attendant public safety and environmental dangers posed by marijuana production on public lands; and</a:t>
            </a:r>
          </a:p>
          <a:p>
            <a:pPr lvl="1"/>
            <a:r>
              <a:rPr lang="en-US" sz="1600" i="1" u="sng" dirty="0"/>
              <a:t>Preventing marijuana possession or use on federal property</a:t>
            </a:r>
            <a:r>
              <a:rPr lang="en-US" sz="1600" i="1" dirty="0"/>
              <a:t>. </a:t>
            </a: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DOJ Policy Statement: “Priorities” to focus “investigative and prosecutorial resources”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6937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5469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IHS Findings issued in June 6, 2011 </a:t>
            </a:r>
            <a:r>
              <a:rPr lang="en-US" sz="2400" dirty="0" err="1" smtClean="0"/>
              <a:t>DTLL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“Federal law specifically prohibits the use of marijuana under al but very controlled, investigational circumstances” </a:t>
            </a:r>
          </a:p>
          <a:p>
            <a:r>
              <a:rPr lang="en-US" sz="2400" dirty="0" smtClean="0"/>
              <a:t>Chief Medical Officer recommends: </a:t>
            </a:r>
          </a:p>
          <a:p>
            <a:pPr marL="603504" lvl="2" indent="0">
              <a:buNone/>
            </a:pPr>
            <a:r>
              <a:rPr lang="en-US" sz="2000" i="1" dirty="0"/>
              <a:t>“I </a:t>
            </a:r>
            <a:r>
              <a:rPr lang="en-US" sz="2000" i="1" dirty="0" smtClean="0"/>
              <a:t>recommend that all IHS</a:t>
            </a:r>
            <a:r>
              <a:rPr lang="en-US" sz="2000" i="1" dirty="0"/>
              <a:t>, </a:t>
            </a:r>
            <a:r>
              <a:rPr lang="en-US" sz="2000" i="1" dirty="0" smtClean="0"/>
              <a:t>Tribal</a:t>
            </a:r>
            <a:r>
              <a:rPr lang="en-US" sz="2000" i="1" dirty="0"/>
              <a:t>, </a:t>
            </a:r>
            <a:r>
              <a:rPr lang="en-US" sz="2000" i="1" dirty="0" smtClean="0"/>
              <a:t>and Urban programs fully adhere and comply with Federal law by not prescribing</a:t>
            </a:r>
            <a:r>
              <a:rPr lang="en-US" sz="2000" i="1" dirty="0"/>
              <a:t>, </a:t>
            </a:r>
            <a:r>
              <a:rPr lang="en-US" sz="2000" i="1" dirty="0" smtClean="0"/>
              <a:t>recommending</a:t>
            </a:r>
            <a:r>
              <a:rPr lang="en-US" sz="2000" i="1" dirty="0"/>
              <a:t>, </a:t>
            </a:r>
            <a:r>
              <a:rPr lang="en-US" sz="2000" i="1" dirty="0" smtClean="0"/>
              <a:t>possessing</a:t>
            </a:r>
            <a:r>
              <a:rPr lang="en-US" sz="2000" i="1" dirty="0"/>
              <a:t>, </a:t>
            </a:r>
            <a:r>
              <a:rPr lang="en-US" sz="2000" i="1" dirty="0" smtClean="0"/>
              <a:t>cultivating</a:t>
            </a:r>
            <a:r>
              <a:rPr lang="en-US" sz="2000" i="1" dirty="0"/>
              <a:t>, </a:t>
            </a:r>
            <a:r>
              <a:rPr lang="en-US" sz="2000" i="1" dirty="0" smtClean="0"/>
              <a:t>processing</a:t>
            </a:r>
            <a:r>
              <a:rPr lang="en-US" sz="2000" i="1" dirty="0"/>
              <a:t>, </a:t>
            </a:r>
            <a:r>
              <a:rPr lang="en-US" sz="2000" i="1" dirty="0" smtClean="0"/>
              <a:t>manufacturing</a:t>
            </a:r>
            <a:r>
              <a:rPr lang="en-US" sz="2000" i="1" dirty="0"/>
              <a:t>, </a:t>
            </a:r>
            <a:r>
              <a:rPr lang="en-US" sz="2000" i="1" dirty="0" smtClean="0"/>
              <a:t>or distributing marijuana for medical or other purposes.”</a:t>
            </a:r>
            <a:endParaRPr lang="en-US" sz="2000" i="1" dirty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Indian Health Service Findings Medical Use of Marijuana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04653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54691"/>
          </a:xfrm>
        </p:spPr>
        <p:txBody>
          <a:bodyPr>
            <a:normAutofit/>
          </a:bodyPr>
          <a:lstStyle/>
          <a:p>
            <a:r>
              <a:rPr lang="en-US" sz="1600" dirty="0" smtClean="0"/>
              <a:t>The </a:t>
            </a:r>
            <a:r>
              <a:rPr lang="en-US" sz="1600" dirty="0"/>
              <a:t>CSA lists marijuana as a Schedule I controlled </a:t>
            </a:r>
            <a:r>
              <a:rPr lang="en-US" sz="1600" dirty="0" smtClean="0"/>
              <a:t>substance that requires </a:t>
            </a:r>
            <a:r>
              <a:rPr lang="en-US" sz="1600" dirty="0"/>
              <a:t>a </a:t>
            </a:r>
            <a:r>
              <a:rPr lang="en-US" sz="1600" dirty="0" smtClean="0"/>
              <a:t>special </a:t>
            </a:r>
            <a:r>
              <a:rPr lang="en-US" sz="1600" dirty="0"/>
              <a:t>DEA registration for the </a:t>
            </a:r>
            <a:r>
              <a:rPr lang="en-US" sz="1600" dirty="0" smtClean="0"/>
              <a:t>investigational </a:t>
            </a:r>
            <a:r>
              <a:rPr lang="en-US" sz="1600" dirty="0"/>
              <a:t>use and manufacture of the drug. </a:t>
            </a:r>
            <a:endParaRPr lang="en-US" sz="1600" dirty="0" smtClean="0"/>
          </a:p>
          <a:p>
            <a:r>
              <a:rPr lang="en-US" sz="1600" dirty="0" smtClean="0"/>
              <a:t>The CSA continues to classify marijuana as a Schedule I controlled substance that has no medical benefit </a:t>
            </a:r>
          </a:p>
          <a:p>
            <a:r>
              <a:rPr lang="en-US" sz="1600" dirty="0" smtClean="0"/>
              <a:t>The IHS Manual “has provisions for investigational drugs, but not for Schedule I controlled substance as a matter of Agency policy.” </a:t>
            </a:r>
          </a:p>
          <a:p>
            <a:r>
              <a:rPr lang="en-US" sz="1600" dirty="0" smtClean="0"/>
              <a:t>IHS will not use or approve Schedule I controlled substances </a:t>
            </a:r>
          </a:p>
          <a:p>
            <a:r>
              <a:rPr lang="en-US" sz="1600" dirty="0" smtClean="0"/>
              <a:t>A 1981 HHS ruling, prohibits reimbursement of unapproved drugs by the FDA, and the FDA considers marijuana as an unapproved drug and is ineffective through the “Drug Efficacy Study Implementation”  </a:t>
            </a:r>
          </a:p>
          <a:p>
            <a:r>
              <a:rPr lang="en-US" sz="1600" dirty="0" smtClean="0"/>
              <a:t>Annual Funding Agreements require Tribal entities meet all applicable laws and the CSA is applicable to marijuana </a:t>
            </a:r>
          </a:p>
          <a:p>
            <a:r>
              <a:rPr lang="en-US" sz="1600" dirty="0" smtClean="0"/>
              <a:t>Not meeting federal statutes and regulations put providers outside their scope of employment and as a consequence </a:t>
            </a:r>
            <a:r>
              <a:rPr lang="en-US" sz="1600" dirty="0" err="1" smtClean="0"/>
              <a:t>FTCA</a:t>
            </a:r>
            <a:r>
              <a:rPr lang="en-US" sz="1600" dirty="0" smtClean="0"/>
              <a:t> coverage would not apply 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Points of “IHS Findings Medical Use of Marijuana”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954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07091"/>
          </a:xfrm>
        </p:spPr>
        <p:txBody>
          <a:bodyPr>
            <a:normAutofit/>
          </a:bodyPr>
          <a:lstStyle/>
          <a:p>
            <a:r>
              <a:rPr lang="en-US" sz="1800" dirty="0"/>
              <a:t>DOJ </a:t>
            </a:r>
            <a:r>
              <a:rPr lang="en-US" sz="1800" dirty="0" smtClean="0"/>
              <a:t>Policy Statement priority </a:t>
            </a:r>
            <a:r>
              <a:rPr lang="en-US" sz="1800" dirty="0"/>
              <a:t>number eight, </a:t>
            </a:r>
            <a:r>
              <a:rPr lang="en-US" sz="1800" i="1" u="sng" dirty="0" smtClean="0"/>
              <a:t>“preventing </a:t>
            </a:r>
            <a:r>
              <a:rPr lang="en-US" sz="1800" i="1" u="sng" dirty="0"/>
              <a:t>marijuana possession or use on federal </a:t>
            </a:r>
            <a:r>
              <a:rPr lang="en-US" sz="1800" i="1" u="sng" dirty="0" smtClean="0"/>
              <a:t>property</a:t>
            </a:r>
            <a:r>
              <a:rPr lang="en-US" sz="1800" dirty="0" smtClean="0"/>
              <a:t>” needs to be addressed</a:t>
            </a:r>
          </a:p>
          <a:p>
            <a:r>
              <a:rPr lang="en-US" sz="1800" dirty="0" smtClean="0"/>
              <a:t>Marijuana will need to be reclassified from a Schedule I substance under the Controlled Substances Act </a:t>
            </a:r>
          </a:p>
          <a:p>
            <a:r>
              <a:rPr lang="en-US" sz="1800" dirty="0" smtClean="0"/>
              <a:t>If marijuana can be reclassified than it would need to meet requirements under the </a:t>
            </a:r>
            <a:r>
              <a:rPr lang="en-US" sz="1800" dirty="0"/>
              <a:t>Drug Efficacy Study Implementation </a:t>
            </a:r>
            <a:r>
              <a:rPr lang="en-US" sz="1800" dirty="0" smtClean="0"/>
              <a:t>and meet FDA approval </a:t>
            </a:r>
          </a:p>
          <a:p>
            <a:r>
              <a:rPr lang="en-US" sz="1800" dirty="0" smtClean="0"/>
              <a:t>If marijuana can be reclassified and be approved by the FDA, than the IHS position on Medical Use of Marijuana could be retracted </a:t>
            </a:r>
          </a:p>
          <a:p>
            <a:r>
              <a:rPr lang="en-US" sz="1800" dirty="0" smtClean="0"/>
              <a:t>There may be tribal government considerations on the legalization of medical marijuana </a:t>
            </a:r>
          </a:p>
          <a:p>
            <a:r>
              <a:rPr lang="en-US" sz="1800" dirty="0" smtClean="0"/>
              <a:t>If all these considerations are met, than it may be possible to allow medical marijuana in an Indian health program?  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Considerations for medical marijuana in Indian health programs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0563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Several Tribal leaders and Board delegates have requested presentation on: </a:t>
            </a:r>
          </a:p>
          <a:p>
            <a:pPr marL="393192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What is the impact on Indian Health Service (IHS) and other federal funding if a Tribe legalizes marijuana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Could medical marijuana be allowed in IHS facilities if a state has legalized it for medical use?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 are the potential Tribal implications where states have legalized 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D</a:t>
            </a:r>
            <a:r>
              <a:rPr lang="en-US" dirty="0" smtClean="0"/>
              <a:t>iscuss potential issues from a non-legal basis with follow up at a future Quarterly Board Meeting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459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>
            <a:normAutofit/>
          </a:bodyPr>
          <a:lstStyle/>
          <a:p>
            <a:r>
              <a:rPr lang="en-US" sz="1800" dirty="0" smtClean="0"/>
              <a:t>Legislation to reclassify Marijuana as a Schedule I substance or remove it from the CSA </a:t>
            </a:r>
          </a:p>
          <a:p>
            <a:r>
              <a:rPr lang="en-US" sz="1800" dirty="0" smtClean="0"/>
              <a:t>FY </a:t>
            </a:r>
            <a:r>
              <a:rPr lang="en-US" sz="1800" dirty="0"/>
              <a:t>2014 </a:t>
            </a:r>
            <a:r>
              <a:rPr lang="en-US" sz="1800" dirty="0" smtClean="0"/>
              <a:t>Omnibus </a:t>
            </a:r>
            <a:r>
              <a:rPr lang="en-US" sz="1800" dirty="0"/>
              <a:t>bill: Section </a:t>
            </a:r>
            <a:r>
              <a:rPr lang="en-US" sz="1800" dirty="0" smtClean="0"/>
              <a:t>538. None </a:t>
            </a:r>
            <a:r>
              <a:rPr lang="en-US" sz="1800" dirty="0"/>
              <a:t>of the funds made available in this Act to the Department of Justice may be used, with respect to the States of </a:t>
            </a:r>
            <a:r>
              <a:rPr lang="en-US" sz="1800" dirty="0" smtClean="0"/>
              <a:t>[….], </a:t>
            </a:r>
            <a:r>
              <a:rPr lang="en-US" sz="1800" dirty="0"/>
              <a:t>to prevent such States from implementing their own State laws that authorize the use, distribution, possession, or cultivation of medical marijuana</a:t>
            </a:r>
            <a:r>
              <a:rPr lang="en-US" sz="1800" dirty="0" smtClean="0"/>
              <a:t>. Emphasis added. </a:t>
            </a:r>
            <a:endParaRPr lang="en-US" sz="1800" dirty="0"/>
          </a:p>
          <a:p>
            <a:r>
              <a:rPr lang="en-US" sz="1800" dirty="0" smtClean="0"/>
              <a:t>The Veterans Administration has issued a directive that allows veterans to use consume marijuana at facilities located in states that have legalized medical marijuana</a:t>
            </a:r>
          </a:p>
          <a:p>
            <a:r>
              <a:rPr lang="en-US" sz="1800" dirty="0" smtClean="0"/>
              <a:t>The VA may not prescribe marijuana </a:t>
            </a:r>
            <a:r>
              <a:rPr lang="en-US" sz="1800" dirty="0"/>
              <a:t>in those states but veterans who are qualified patients are allowed to consume </a:t>
            </a:r>
            <a:r>
              <a:rPr lang="en-US" sz="1800" dirty="0" smtClean="0"/>
              <a:t>marijuana they have already obtained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Federal Action regarding medical marijuana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170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8862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Suquamish </a:t>
            </a:r>
            <a:r>
              <a:rPr lang="en-US" sz="2000" dirty="0"/>
              <a:t>Tribe </a:t>
            </a:r>
            <a:r>
              <a:rPr lang="en-US" sz="2000" dirty="0" smtClean="0"/>
              <a:t>and Squaxin </a:t>
            </a:r>
            <a:r>
              <a:rPr lang="en-US" sz="2000" dirty="0"/>
              <a:t>Island Tribe </a:t>
            </a:r>
            <a:r>
              <a:rPr lang="en-US" sz="2000" dirty="0" smtClean="0"/>
              <a:t>sign Marijuana </a:t>
            </a:r>
            <a:r>
              <a:rPr lang="en-US" sz="2000" dirty="0"/>
              <a:t>Compacts </a:t>
            </a:r>
            <a:r>
              <a:rPr lang="en-US" sz="2000" dirty="0" smtClean="0"/>
              <a:t>under HB 2000</a:t>
            </a:r>
            <a:endParaRPr lang="en-US" sz="2000" dirty="0"/>
          </a:p>
          <a:p>
            <a:r>
              <a:rPr lang="en-US" sz="2000" dirty="0" smtClean="0"/>
              <a:t>Flandreau </a:t>
            </a:r>
            <a:r>
              <a:rPr lang="en-US" sz="2000" dirty="0"/>
              <a:t>Santee </a:t>
            </a:r>
            <a:r>
              <a:rPr lang="en-US" sz="2000" dirty="0" smtClean="0"/>
              <a:t>Sioux announce </a:t>
            </a:r>
            <a:r>
              <a:rPr lang="en-US" sz="2000" dirty="0"/>
              <a:t>marijuana </a:t>
            </a:r>
            <a:r>
              <a:rPr lang="en-US" sz="2000" dirty="0" smtClean="0"/>
              <a:t>resort.  State </a:t>
            </a:r>
            <a:r>
              <a:rPr lang="en-US" sz="2000" dirty="0"/>
              <a:t>AG has asked them </a:t>
            </a:r>
            <a:r>
              <a:rPr lang="en-US" sz="2000" dirty="0" smtClean="0"/>
              <a:t>to re-think.  </a:t>
            </a:r>
          </a:p>
          <a:p>
            <a:r>
              <a:rPr lang="en-US" sz="2000" dirty="0" smtClean="0"/>
              <a:t>Passamaquoddy </a:t>
            </a:r>
            <a:r>
              <a:rPr lang="en-US" sz="2000" dirty="0"/>
              <a:t>Tribe </a:t>
            </a:r>
            <a:r>
              <a:rPr lang="en-US" sz="2000" dirty="0" smtClean="0"/>
              <a:t>inks deal </a:t>
            </a:r>
            <a:r>
              <a:rPr lang="en-US" sz="2000" dirty="0"/>
              <a:t>for </a:t>
            </a:r>
            <a:r>
              <a:rPr lang="en-US" sz="2000" dirty="0" smtClean="0"/>
              <a:t>marijuana operation. </a:t>
            </a:r>
          </a:p>
          <a:p>
            <a:r>
              <a:rPr lang="en-US" sz="2000" dirty="0" smtClean="0"/>
              <a:t>Other </a:t>
            </a:r>
            <a:r>
              <a:rPr lang="en-US" sz="2000" dirty="0"/>
              <a:t>tribes </a:t>
            </a:r>
            <a:r>
              <a:rPr lang="en-US" sz="2000" dirty="0" smtClean="0"/>
              <a:t>exploring legalization.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Current Tribal Marijuana Activity</a:t>
            </a:r>
            <a:endParaRPr lang="en-US" sz="36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876800" y="1447800"/>
            <a:ext cx="4038600" cy="4525963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 smtClean="0"/>
              <a:t>….but</a:t>
            </a:r>
          </a:p>
          <a:p>
            <a:r>
              <a:rPr lang="en-US" sz="2000" dirty="0" smtClean="0"/>
              <a:t>Alturas Rancheria, Pit River Rancheria marijuana raided by federal and state law enforcement</a:t>
            </a:r>
          </a:p>
          <a:p>
            <a:r>
              <a:rPr lang="en-US" sz="2000" dirty="0" smtClean="0"/>
              <a:t>Pinoleville  Rancheria</a:t>
            </a:r>
          </a:p>
          <a:p>
            <a:r>
              <a:rPr lang="en-US" sz="2000" dirty="0" smtClean="0"/>
              <a:t>marijuana raids by State</a:t>
            </a:r>
          </a:p>
          <a:p>
            <a:r>
              <a:rPr lang="en-US" sz="2000" dirty="0" smtClean="0"/>
              <a:t>law enforcement.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5766014"/>
            <a:ext cx="4648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Source: This slide courtesy of </a:t>
            </a:r>
            <a:r>
              <a:rPr lang="en-US" sz="1050" dirty="0" err="1" smtClean="0"/>
              <a:t>Lael</a:t>
            </a:r>
            <a:r>
              <a:rPr lang="en-US" sz="1050" dirty="0" smtClean="0"/>
              <a:t> Echo-Hawk, Attorney, Garvey Schubert Barer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467190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End! 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676400"/>
            <a:ext cx="41910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259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am not an attorney and by no means should this be considered a legal analysis. </a:t>
            </a:r>
          </a:p>
          <a:p>
            <a:endParaRPr lang="en-US" dirty="0"/>
          </a:p>
          <a:p>
            <a:r>
              <a:rPr lang="en-US" dirty="0" smtClean="0"/>
              <a:t>The fact that I am doing this presentation should not be construed that I am an “expert” about the use [</a:t>
            </a:r>
            <a:r>
              <a:rPr lang="en-US" i="1" dirty="0" smtClean="0"/>
              <a:t>medical or otherwise</a:t>
            </a:r>
            <a:r>
              <a:rPr lang="en-US" dirty="0" smtClean="0"/>
              <a:t>] of marijuana by any means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My Disclaimer: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981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038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Are you ready to begin?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282686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787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States that have Legalized Marijuana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73174"/>
            <a:ext cx="7473216" cy="475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002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dirty="0" smtClean="0"/>
              <a:t>Across the Country…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BAC9C-60F8-4FCC-8558-DE8F04DF4F2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7924800" cy="5181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Four states have legalized </a:t>
            </a:r>
            <a:r>
              <a:rPr lang="en-US" sz="2400" b="1" u="sng" dirty="0" smtClean="0"/>
              <a:t>recreational</a:t>
            </a:r>
            <a:r>
              <a:rPr lang="en-US" sz="2400" dirty="0" smtClean="0"/>
              <a:t> use of marijuana</a:t>
            </a:r>
          </a:p>
          <a:p>
            <a:r>
              <a:rPr lang="en-US" sz="2400" dirty="0" smtClean="0"/>
              <a:t>23 states, plus WA D.C., recognize and permit the </a:t>
            </a:r>
            <a:r>
              <a:rPr lang="en-US" sz="2400" b="1" u="sng" dirty="0" smtClean="0"/>
              <a:t>medical use </a:t>
            </a:r>
            <a:r>
              <a:rPr lang="en-US" sz="2400" dirty="0" smtClean="0"/>
              <a:t>of cannabis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09600" y="2971800"/>
            <a:ext cx="4191000" cy="5257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1996: California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1998: Alaska, Oregon, Washington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1999: Maine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2000: Colorado, Hawaii, Nevada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2004: Montana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2006: Rhode Island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2007: New Mexico, Vermont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419600" y="2890421"/>
            <a:ext cx="4343400" cy="5334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2008: Michigan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2010: Arizona, New Jersey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2011: Delaware, Washington, D.C.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2012: Connecticut, Massachusetts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2013: New Hampshire, Illinois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2014: Maryland, Minnesota, New York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84703" y="6246920"/>
            <a:ext cx="4648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Source: This slide courtesy of </a:t>
            </a:r>
            <a:r>
              <a:rPr lang="en-US" sz="1050" dirty="0" err="1" smtClean="0"/>
              <a:t>Lael</a:t>
            </a:r>
            <a:r>
              <a:rPr lang="en-US" sz="1050" dirty="0" smtClean="0"/>
              <a:t> Echo-Hawk, Attorney, Garvey Schubert Barer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11578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Legal marijuana grew 74% last year to $2.7B </a:t>
            </a:r>
            <a:r>
              <a:rPr lang="en-US" dirty="0" smtClean="0"/>
              <a:t>up from </a:t>
            </a:r>
            <a:r>
              <a:rPr lang="en-US" dirty="0"/>
              <a:t>$1.5B in 2013.* </a:t>
            </a:r>
            <a:r>
              <a:rPr lang="en-US" dirty="0" err="1"/>
              <a:t>Arcview</a:t>
            </a:r>
            <a:r>
              <a:rPr lang="en-US" dirty="0"/>
              <a:t> Market Research report</a:t>
            </a:r>
          </a:p>
          <a:p>
            <a:r>
              <a:rPr lang="en-US" dirty="0" smtClean="0"/>
              <a:t>Colorado </a:t>
            </a:r>
            <a:r>
              <a:rPr lang="en-US" dirty="0"/>
              <a:t>- $699M total combined sales</a:t>
            </a:r>
          </a:p>
          <a:p>
            <a:pPr lvl="1"/>
            <a:r>
              <a:rPr lang="en-US" dirty="0" smtClean="0"/>
              <a:t>Taxes </a:t>
            </a:r>
            <a:r>
              <a:rPr lang="en-US" dirty="0"/>
              <a:t>- $63M Revenue (36% from recreational)</a:t>
            </a:r>
          </a:p>
          <a:p>
            <a:pPr lvl="1"/>
            <a:r>
              <a:rPr lang="en-US" dirty="0" smtClean="0"/>
              <a:t>Licensing </a:t>
            </a:r>
            <a:r>
              <a:rPr lang="en-US" dirty="0"/>
              <a:t>- $13M Revenue</a:t>
            </a:r>
          </a:p>
          <a:p>
            <a:pPr lvl="1"/>
            <a:r>
              <a:rPr lang="en-US" dirty="0" smtClean="0"/>
              <a:t>2.85M </a:t>
            </a:r>
            <a:r>
              <a:rPr lang="en-US" dirty="0"/>
              <a:t>edible retail products sold</a:t>
            </a:r>
          </a:p>
          <a:p>
            <a:r>
              <a:rPr lang="en-US" dirty="0" smtClean="0"/>
              <a:t>Washington </a:t>
            </a:r>
            <a:r>
              <a:rPr lang="en-US" dirty="0"/>
              <a:t>– estimated to increase by $252M </a:t>
            </a:r>
            <a:r>
              <a:rPr lang="en-US" dirty="0" smtClean="0"/>
              <a:t>in 2015</a:t>
            </a:r>
            <a:r>
              <a:rPr lang="en-US" dirty="0"/>
              <a:t>*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Economic forecast - Marijuana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3400" y="58674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Source: This slide courtesy of </a:t>
            </a:r>
            <a:r>
              <a:rPr lang="en-US" sz="1200" dirty="0" err="1" smtClean="0"/>
              <a:t>Lael</a:t>
            </a:r>
            <a:r>
              <a:rPr lang="en-US" sz="1200" dirty="0" smtClean="0"/>
              <a:t> Echo-Hawk, Attorney, Garvey Schubert Barer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2749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Prohibit marijuana </a:t>
            </a:r>
          </a:p>
          <a:p>
            <a:r>
              <a:rPr lang="en-US" sz="2400" dirty="0" smtClean="0"/>
              <a:t>Legalize marijuana: </a:t>
            </a:r>
          </a:p>
          <a:p>
            <a:pPr lvl="1"/>
            <a:r>
              <a:rPr lang="en-US" sz="2000" dirty="0" smtClean="0"/>
              <a:t>Medical</a:t>
            </a:r>
          </a:p>
          <a:p>
            <a:pPr lvl="1"/>
            <a:r>
              <a:rPr lang="en-US" sz="2000" dirty="0" smtClean="0"/>
              <a:t>Recreational</a:t>
            </a:r>
          </a:p>
          <a:p>
            <a:pPr lvl="1"/>
            <a:r>
              <a:rPr lang="en-US" sz="2000" dirty="0" smtClean="0"/>
              <a:t>Both</a:t>
            </a:r>
          </a:p>
          <a:p>
            <a:r>
              <a:rPr lang="en-US" sz="2400" dirty="0" smtClean="0"/>
              <a:t>All would require regulatory framework to develop Tribal laws, regulations, law enforcement, and courts systems </a:t>
            </a:r>
          </a:p>
          <a:p>
            <a:r>
              <a:rPr lang="en-US" sz="2400" dirty="0" smtClean="0"/>
              <a:t>Resources will be required </a:t>
            </a:r>
          </a:p>
          <a:p>
            <a:r>
              <a:rPr lang="en-US" sz="2400" dirty="0" smtClean="0"/>
              <a:t>Could there be a potential impact on federal funding?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Legalization of Marijuana pose several implications for Tribes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671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What </a:t>
            </a:r>
            <a:r>
              <a:rPr lang="en-US" sz="2400" dirty="0"/>
              <a:t>must Tribes consider when deciding whether </a:t>
            </a:r>
            <a:r>
              <a:rPr lang="en-US" sz="2400" dirty="0" smtClean="0"/>
              <a:t>to legalize</a:t>
            </a:r>
            <a:r>
              <a:rPr lang="en-US" sz="2400" dirty="0"/>
              <a:t>, decriminalize or prohibit marijuana in </a:t>
            </a:r>
            <a:r>
              <a:rPr lang="en-US" sz="2400" dirty="0" smtClean="0"/>
              <a:t>Indian Country?</a:t>
            </a:r>
          </a:p>
          <a:p>
            <a:r>
              <a:rPr lang="en-US" sz="2000" dirty="0" smtClean="0"/>
              <a:t>Government </a:t>
            </a:r>
            <a:r>
              <a:rPr lang="en-US" sz="2000" dirty="0"/>
              <a:t>Issues –</a:t>
            </a:r>
          </a:p>
          <a:p>
            <a:pPr lvl="1"/>
            <a:r>
              <a:rPr lang="en-US" sz="2000" dirty="0" smtClean="0"/>
              <a:t>Affect </a:t>
            </a:r>
            <a:r>
              <a:rPr lang="en-US" sz="2000" dirty="0"/>
              <a:t>on other Federal Programs: </a:t>
            </a:r>
            <a:r>
              <a:rPr lang="en-US" sz="2000" dirty="0" smtClean="0"/>
              <a:t>638 funding provided by IHS, BIA, HUD</a:t>
            </a:r>
            <a:r>
              <a:rPr lang="en-US" sz="2000" dirty="0"/>
              <a:t>, </a:t>
            </a:r>
            <a:r>
              <a:rPr lang="en-US" sz="2000" dirty="0" smtClean="0"/>
              <a:t>ANA, etc. </a:t>
            </a:r>
            <a:endParaRPr lang="en-US" sz="2400" dirty="0"/>
          </a:p>
          <a:p>
            <a:pPr lvl="1"/>
            <a:r>
              <a:rPr lang="en-US" sz="2000" dirty="0" smtClean="0"/>
              <a:t>Status </a:t>
            </a:r>
            <a:r>
              <a:rPr lang="en-US" sz="2000" dirty="0"/>
              <a:t>of legality in your state – external politics</a:t>
            </a:r>
          </a:p>
          <a:p>
            <a:r>
              <a:rPr lang="en-US" sz="2400" dirty="0" smtClean="0"/>
              <a:t>Potential </a:t>
            </a:r>
            <a:r>
              <a:rPr lang="en-US" sz="2400" dirty="0"/>
              <a:t>revenue source</a:t>
            </a:r>
          </a:p>
          <a:p>
            <a:r>
              <a:rPr lang="en-US" sz="2400" dirty="0" smtClean="0"/>
              <a:t>Cost </a:t>
            </a:r>
            <a:r>
              <a:rPr lang="en-US" sz="2400" dirty="0"/>
              <a:t>of implementation</a:t>
            </a:r>
          </a:p>
          <a:p>
            <a:r>
              <a:rPr lang="en-US" sz="2400" dirty="0" smtClean="0"/>
              <a:t>Sales</a:t>
            </a:r>
            <a:r>
              <a:rPr lang="en-US" sz="2400" dirty="0"/>
              <a:t>, Taxation, Licensing, Regulating &amp; Enforcement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Tribes must consider: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84703" y="6246920"/>
            <a:ext cx="4648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Source: This slide courtesy of </a:t>
            </a:r>
            <a:r>
              <a:rPr lang="en-US" sz="1050" dirty="0" err="1" smtClean="0"/>
              <a:t>Lael</a:t>
            </a:r>
            <a:r>
              <a:rPr lang="en-US" sz="1050" dirty="0" smtClean="0"/>
              <a:t> Echo-Hawk, Attorney, Garvey Schubert Barer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8845581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256</TotalTime>
  <Words>1639</Words>
  <Application>Microsoft Office PowerPoint</Application>
  <PresentationFormat>On-screen Show (4:3)</PresentationFormat>
  <Paragraphs>153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Concourse</vt:lpstr>
      <vt:lpstr>Medical Marijuana and IHS Funding  </vt:lpstr>
      <vt:lpstr>Purpose of Presentation</vt:lpstr>
      <vt:lpstr>My Disclaimer:</vt:lpstr>
      <vt:lpstr>Are you ready to begin? </vt:lpstr>
      <vt:lpstr>States that have Legalized Marijuana</vt:lpstr>
      <vt:lpstr>Across the Country…</vt:lpstr>
      <vt:lpstr>Economic forecast - Marijuana</vt:lpstr>
      <vt:lpstr>Legalization of Marijuana pose several implications for Tribes</vt:lpstr>
      <vt:lpstr>What Tribes must consider:</vt:lpstr>
      <vt:lpstr>DOJ Policy Statement regarding marijuana </vt:lpstr>
      <vt:lpstr>What is the impact of HHS funding if a Tribe legalizes marijuana? </vt:lpstr>
      <vt:lpstr>Can medical marijuana be “allowed” in an IHS or Tribally-operated facility?</vt:lpstr>
      <vt:lpstr>Controlled Substances Abuse Act of 1970 (CSA)</vt:lpstr>
      <vt:lpstr>CSA Schedule I Substances</vt:lpstr>
      <vt:lpstr>DOJ Policy Statement Regarding Marijuana Issues in Indian Country  </vt:lpstr>
      <vt:lpstr>DOJ Policy Statement: “Priorities” to focus “investigative and prosecutorial resources” </vt:lpstr>
      <vt:lpstr>Indian Health Service Findings Medical Use of Marijuana </vt:lpstr>
      <vt:lpstr>Key Points of “IHS Findings Medical Use of Marijuana” </vt:lpstr>
      <vt:lpstr>Considerations for medical marijuana in Indian health programs</vt:lpstr>
      <vt:lpstr>Federal Action regarding medical marijuana </vt:lpstr>
      <vt:lpstr>Current Tribal Marijuana Activity</vt:lpstr>
      <vt:lpstr>The End!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Marijuana and IHS Funding</dc:title>
  <dc:creator>Jim Roberts</dc:creator>
  <cp:lastModifiedBy>Lisa Griggs</cp:lastModifiedBy>
  <cp:revision>49</cp:revision>
  <dcterms:created xsi:type="dcterms:W3CDTF">2015-10-24T21:16:34Z</dcterms:created>
  <dcterms:modified xsi:type="dcterms:W3CDTF">2015-10-26T15:26:35Z</dcterms:modified>
</cp:coreProperties>
</file>