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80" d="100"/>
          <a:sy n="80" d="100"/>
        </p:scale>
        <p:origin x="-452" y="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559F78F-90E3-4F07-B9DD-F3263CBFC34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DFE77A7-0AEB-4E12-9D2C-FEF9792425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wermy@npaihb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NPAIHB – Wellness in the Workplace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111115" cy="121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Birdie Wermy, MPH (S. Cheyenne)</a:t>
            </a:r>
          </a:p>
          <a:p>
            <a:r>
              <a:rPr lang="en-US" dirty="0" smtClean="0"/>
              <a:t>C.C. Tribal BRFSS Project Director</a:t>
            </a:r>
          </a:p>
          <a:p>
            <a:r>
              <a:rPr lang="en-US" dirty="0" smtClean="0"/>
              <a:t>Wellness Committee Chair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10200"/>
            <a:ext cx="166497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43 Tribes Wellness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Q13: What is your biggest motivator for starting or expanding an employee wellness program where you work: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Q14: What is your greatest barrier to starting, expanding or improving your worksite wellness initiative?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31509"/>
              </p:ext>
            </p:extLst>
          </p:nvPr>
        </p:nvGraphicFramePr>
        <p:xfrm>
          <a:off x="838200" y="2133600"/>
          <a:ext cx="78486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423400">
                <a:tc>
                  <a:txBody>
                    <a:bodyPr/>
                    <a:lstStyle/>
                    <a:p>
                      <a:r>
                        <a:rPr lang="en-US" dirty="0" smtClean="0"/>
                        <a:t>Choices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Responses</a:t>
                      </a:r>
                      <a:endParaRPr lang="en-US" dirty="0"/>
                    </a:p>
                  </a:txBody>
                  <a:tcPr/>
                </a:tc>
              </a:tr>
              <a:tr h="423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Improve employee</a:t>
                      </a:r>
                      <a:r>
                        <a:rPr lang="en-US" sz="1600" baseline="0" dirty="0" smtClean="0"/>
                        <a:t> health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63.16%</a:t>
                      </a:r>
                      <a:endParaRPr lang="en-US" sz="1600" dirty="0"/>
                    </a:p>
                  </a:txBody>
                  <a:tcPr/>
                </a:tc>
              </a:tr>
              <a:tr h="93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Energize employees/Lower health care costs/Increase</a:t>
                      </a:r>
                      <a:r>
                        <a:rPr lang="en-US" sz="1600" baseline="0" dirty="0" smtClean="0"/>
                        <a:t> employee retention/reduce turnover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10.53%</a:t>
                      </a:r>
                      <a:endParaRPr lang="en-US" sz="1600" dirty="0"/>
                    </a:p>
                  </a:txBody>
                  <a:tcPr/>
                </a:tc>
              </a:tr>
              <a:tr h="423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sure/Don’t know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5.26%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598279"/>
              </p:ext>
            </p:extLst>
          </p:nvPr>
        </p:nvGraphicFramePr>
        <p:xfrm>
          <a:off x="838200" y="5181600"/>
          <a:ext cx="7848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Responses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choices (15)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20.00% across board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Poll: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wellness policies where you 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0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policies or options are </a:t>
            </a:r>
            <a:r>
              <a:rPr lang="en-US" smtClean="0"/>
              <a:t>in place?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A-ho (thank you)!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Birdie Wermy, MPH (S. Cheyenne) </a:t>
            </a:r>
          </a:p>
          <a:p>
            <a:pPr marL="109728" indent="0">
              <a:buNone/>
            </a:pPr>
            <a:r>
              <a:rPr lang="en-US" dirty="0" smtClean="0">
                <a:hlinkClick r:id="rId2"/>
              </a:rPr>
              <a:t>bwermy@npaihb.org</a:t>
            </a:r>
            <a:r>
              <a:rPr lang="en-US" dirty="0" smtClean="0"/>
              <a:t> </a:t>
            </a:r>
          </a:p>
          <a:p>
            <a:pPr marL="109728" indent="0">
              <a:buNone/>
            </a:pPr>
            <a:r>
              <a:rPr lang="en-US" dirty="0" smtClean="0"/>
              <a:t>503-416-3252 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Northwest Portland Area Indian Health Board</a:t>
            </a:r>
          </a:p>
          <a:p>
            <a:pPr marL="109728" indent="0">
              <a:buNone/>
            </a:pPr>
            <a:r>
              <a:rPr lang="en-US" dirty="0" smtClean="0"/>
              <a:t>2121 SW Broadway Suite 300</a:t>
            </a:r>
          </a:p>
          <a:p>
            <a:pPr marL="109728" indent="0">
              <a:buNone/>
            </a:pPr>
            <a:r>
              <a:rPr lang="en-US" dirty="0" smtClean="0"/>
              <a:t>Portland, OR. 97201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10200"/>
            <a:ext cx="166497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OU to UO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94" y="2514600"/>
            <a:ext cx="3296343" cy="304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752600"/>
            <a:ext cx="33147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" y="1752600"/>
            <a:ext cx="2529185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5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Wellness @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NPAIHB Wellness Activities</a:t>
            </a:r>
          </a:p>
          <a:p>
            <a:pPr lvl="1"/>
            <a:r>
              <a:rPr lang="en-US" dirty="0" smtClean="0"/>
              <a:t>Monthly Birthday recognition</a:t>
            </a:r>
          </a:p>
          <a:p>
            <a:pPr lvl="1"/>
            <a:r>
              <a:rPr lang="en-US" dirty="0" smtClean="0"/>
              <a:t>Quarterly potlucks</a:t>
            </a:r>
          </a:p>
          <a:p>
            <a:pPr lvl="1"/>
            <a:r>
              <a:rPr lang="en-US" dirty="0" smtClean="0"/>
              <a:t>Joe’s Annual hot dog feed – Oregon Food Bank</a:t>
            </a:r>
          </a:p>
          <a:p>
            <a:pPr lvl="1"/>
            <a:r>
              <a:rPr lang="en-US" dirty="0" smtClean="0"/>
              <a:t>Annual Pic-</a:t>
            </a:r>
            <a:r>
              <a:rPr lang="en-US" dirty="0" err="1" smtClean="0"/>
              <a:t>nic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Fitness &amp; Wellness Contract</a:t>
            </a:r>
          </a:p>
          <a:p>
            <a:pPr lvl="1"/>
            <a:r>
              <a:rPr lang="en-US" dirty="0" smtClean="0"/>
              <a:t>30 minutes a day</a:t>
            </a:r>
          </a:p>
          <a:p>
            <a:pPr lvl="1"/>
            <a:r>
              <a:rPr lang="en-US" dirty="0" smtClean="0"/>
              <a:t>Craft Circle </a:t>
            </a:r>
          </a:p>
          <a:p>
            <a:pPr lvl="1"/>
            <a:r>
              <a:rPr lang="en-US" dirty="0" smtClean="0"/>
              <a:t>Workouts </a:t>
            </a:r>
          </a:p>
          <a:p>
            <a:r>
              <a:rPr lang="en-US" dirty="0" smtClean="0"/>
              <a:t>24 NPAIHB staff use their wellness @ work!</a:t>
            </a:r>
          </a:p>
          <a:p>
            <a:pPr lvl="1"/>
            <a:r>
              <a:rPr lang="en-US" dirty="0" smtClean="0"/>
              <a:t>Others use it at the gym</a:t>
            </a:r>
          </a:p>
          <a:p>
            <a:pPr lvl="1"/>
            <a:r>
              <a:rPr lang="en-US" dirty="0" smtClean="0"/>
              <a:t>Cycle</a:t>
            </a:r>
          </a:p>
          <a:p>
            <a:pPr lvl="1"/>
            <a:r>
              <a:rPr lang="en-US" dirty="0" smtClean="0"/>
              <a:t>Swim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Wellness in the Workplace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505200" y="3658446"/>
            <a:ext cx="2788018" cy="1294554"/>
          </a:xfrm>
        </p:spPr>
        <p:txBody>
          <a:bodyPr>
            <a:noAutofit/>
          </a:bodyPr>
          <a:lstStyle/>
          <a:p>
            <a:r>
              <a:rPr lang="en-US" sz="1800" dirty="0" smtClean="0"/>
              <a:t>3 Treadmill desks</a:t>
            </a:r>
          </a:p>
          <a:p>
            <a:r>
              <a:rPr lang="en-US" sz="1800" dirty="0" smtClean="0"/>
              <a:t>Lactation/Changing room</a:t>
            </a:r>
          </a:p>
          <a:p>
            <a:r>
              <a:rPr lang="en-US" sz="1800" dirty="0" smtClean="0"/>
              <a:t>Private cubicle area 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3239832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18" y="3276600"/>
            <a:ext cx="2850782" cy="230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99353"/>
            <a:ext cx="3657600" cy="205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065536"/>
            <a:ext cx="3133225" cy="176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4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/>
              <a:t>Wellness @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6791"/>
            <a:ext cx="21336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1910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721421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21421"/>
            <a:ext cx="3759867" cy="211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4792133"/>
            <a:ext cx="2260600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76733"/>
            <a:ext cx="2442955" cy="23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9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Wellness Conferences &amp;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Wellness in the Workplace – Las Vegas, NV. </a:t>
            </a:r>
          </a:p>
          <a:p>
            <a:pPr lvl="1"/>
            <a:r>
              <a:rPr lang="en-US" dirty="0" smtClean="0"/>
              <a:t>Native Wellness Institute (Gresham, Or.)</a:t>
            </a:r>
          </a:p>
          <a:p>
            <a:r>
              <a:rPr lang="en-US" dirty="0" smtClean="0"/>
              <a:t>Native Women’s &amp; Men’s Wellness Conference San Diego, CA. </a:t>
            </a:r>
          </a:p>
          <a:p>
            <a:pPr lvl="1"/>
            <a:r>
              <a:rPr lang="en-US" dirty="0" smtClean="0"/>
              <a:t>American Indian Institute (Norman, Ok.)</a:t>
            </a:r>
          </a:p>
          <a:p>
            <a:r>
              <a:rPr lang="en-US" dirty="0" smtClean="0"/>
              <a:t>Wellness @ Work Steering Committee - OPHI</a:t>
            </a:r>
          </a:p>
          <a:p>
            <a:pPr lvl="1"/>
            <a:r>
              <a:rPr lang="en-US" dirty="0" smtClean="0"/>
              <a:t>43 Tribe’s Wellness Survey</a:t>
            </a:r>
          </a:p>
          <a:p>
            <a:pPr lvl="1"/>
            <a:r>
              <a:rPr lang="en-US" dirty="0" smtClean="0"/>
              <a:t>What does Wellness in the Workplace look like?</a:t>
            </a:r>
          </a:p>
          <a:p>
            <a:pPr lvl="1"/>
            <a:r>
              <a:rPr lang="en-US" dirty="0" smtClean="0"/>
              <a:t>Previous survey conducted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43 Tribes Wellness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Q6: </a:t>
            </a:r>
            <a:r>
              <a:rPr lang="en-US" sz="2000" dirty="0"/>
              <a:t>What are the health conditions that </a:t>
            </a:r>
            <a:r>
              <a:rPr lang="en-US" sz="2000" dirty="0" smtClean="0"/>
              <a:t>are of </a:t>
            </a:r>
            <a:r>
              <a:rPr lang="en-US" sz="2000" dirty="0"/>
              <a:t>greatest concern to </a:t>
            </a:r>
            <a:r>
              <a:rPr lang="en-US" sz="2000" dirty="0" smtClean="0"/>
              <a:t>employees </a:t>
            </a:r>
            <a:r>
              <a:rPr lang="en-US" sz="2000" dirty="0"/>
              <a:t>at </a:t>
            </a:r>
            <a:r>
              <a:rPr lang="en-US" sz="2000" dirty="0" smtClean="0"/>
              <a:t>your workplace</a:t>
            </a:r>
            <a:r>
              <a:rPr lang="en-US" sz="2000" dirty="0"/>
              <a:t>?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Q7: What is the status of worksite wellness where you work?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98473"/>
              </p:ext>
            </p:extLst>
          </p:nvPr>
        </p:nvGraphicFramePr>
        <p:xfrm>
          <a:off x="838200" y="2057400"/>
          <a:ext cx="7696200" cy="2344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95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/>
                </a:tc>
              </a:tr>
              <a:tr h="435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Weight </a:t>
                      </a:r>
                      <a:r>
                        <a:rPr lang="en-US" sz="1600" dirty="0" err="1" smtClean="0"/>
                        <a:t>Mngmnt</a:t>
                      </a:r>
                      <a:r>
                        <a:rPr lang="en-US" sz="1600" dirty="0" smtClean="0"/>
                        <a:t> (15)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46.67%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13.33%</a:t>
                      </a:r>
                      <a:endParaRPr lang="en-US" sz="1600" dirty="0"/>
                    </a:p>
                  </a:txBody>
                  <a:tcPr/>
                </a:tc>
              </a:tr>
              <a:tr h="3952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Mental Health (13)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15.38%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46.15%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38.46%</a:t>
                      </a:r>
                      <a:endParaRPr lang="en-US" sz="1600" dirty="0"/>
                    </a:p>
                  </a:txBody>
                  <a:tcPr/>
                </a:tc>
              </a:tr>
              <a:tr h="4359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Stress</a:t>
                      </a:r>
                      <a:r>
                        <a:rPr lang="en-US" sz="1600" baseline="0" dirty="0" smtClean="0"/>
                        <a:t> Levels (15)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53.33%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33.33%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13.33%</a:t>
                      </a:r>
                      <a:endParaRPr lang="en-US" sz="1600" dirty="0"/>
                    </a:p>
                  </a:txBody>
                  <a:tcPr/>
                </a:tc>
              </a:tr>
              <a:tr h="3952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Ex/Fit (16)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31.25%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37.50%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31.25%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66997"/>
              </p:ext>
            </p:extLst>
          </p:nvPr>
        </p:nvGraphicFramePr>
        <p:xfrm>
          <a:off x="838200" y="4876800"/>
          <a:ext cx="7696200" cy="175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375557">
                <a:tc>
                  <a:txBody>
                    <a:bodyPr/>
                    <a:lstStyle/>
                    <a:p>
                      <a:r>
                        <a:rPr lang="en-US" dirty="0" smtClean="0"/>
                        <a:t>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Responses</a:t>
                      </a:r>
                      <a:endParaRPr lang="en-US" dirty="0"/>
                    </a:p>
                  </a:txBody>
                  <a:tcPr/>
                </a:tc>
              </a:tr>
              <a:tr h="344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Never had a program (6)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31.58%</a:t>
                      </a:r>
                      <a:endParaRPr lang="en-US" sz="1600" dirty="0"/>
                    </a:p>
                  </a:txBody>
                  <a:tcPr/>
                </a:tc>
              </a:tr>
              <a:tr h="344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Currently have a program (5)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26.32%</a:t>
                      </a:r>
                      <a:endParaRPr lang="en-US" sz="1600" dirty="0"/>
                    </a:p>
                  </a:txBody>
                  <a:tcPr/>
                </a:tc>
              </a:tr>
              <a:tr h="344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Intend to start a program (6)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31.58%</a:t>
                      </a:r>
                      <a:endParaRPr lang="en-US" sz="1600" dirty="0"/>
                    </a:p>
                  </a:txBody>
                  <a:tcPr/>
                </a:tc>
              </a:tr>
              <a:tr h="344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Don’t know (2)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10.53%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6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43 Tribes Wellness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r>
              <a:rPr lang="en-US" sz="2000" dirty="0" smtClean="0"/>
              <a:t>Q8: How interested is your organization in starting, expanding or improving your current worksite wellness initiative in 1-3 years?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Q9: I pay close attention to employee health and well-being: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57688"/>
              </p:ext>
            </p:extLst>
          </p:nvPr>
        </p:nvGraphicFramePr>
        <p:xfrm>
          <a:off x="838200" y="2209800"/>
          <a:ext cx="7239000" cy="1448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65518">
                <a:tc>
                  <a:txBody>
                    <a:bodyPr/>
                    <a:lstStyle/>
                    <a:p>
                      <a:r>
                        <a:rPr lang="en-US" dirty="0" smtClean="0"/>
                        <a:t>Choices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Responses</a:t>
                      </a:r>
                      <a:endParaRPr lang="en-US" dirty="0"/>
                    </a:p>
                  </a:txBody>
                  <a:tcPr/>
                </a:tc>
              </a:tr>
              <a:tr h="3607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 interested (11)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57.89%</a:t>
                      </a:r>
                      <a:endParaRPr lang="en-US" sz="1600" dirty="0"/>
                    </a:p>
                  </a:txBody>
                  <a:tcPr/>
                </a:tc>
              </a:tr>
              <a:tr h="3607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Somewhat interested (5)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26.32%</a:t>
                      </a:r>
                      <a:endParaRPr lang="en-US" sz="1600" dirty="0"/>
                    </a:p>
                  </a:txBody>
                  <a:tcPr/>
                </a:tc>
              </a:tr>
              <a:tr h="3607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very interested (3)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15.79%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97801"/>
              </p:ext>
            </p:extLst>
          </p:nvPr>
        </p:nvGraphicFramePr>
        <p:xfrm>
          <a:off x="838200" y="4267200"/>
          <a:ext cx="7239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Choices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Responses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Strongly agree (7)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36.84%</a:t>
                      </a:r>
                      <a:endParaRPr lang="en-US" sz="16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Somewhat agree (10)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52.63%</a:t>
                      </a:r>
                      <a:endParaRPr lang="en-US" sz="16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Somewhat</a:t>
                      </a:r>
                      <a:r>
                        <a:rPr lang="en-US" sz="1600" baseline="0" dirty="0" smtClean="0"/>
                        <a:t> disagree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5.26%</a:t>
                      </a:r>
                      <a:endParaRPr lang="en-US" sz="16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Strongly disagree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5.26%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43 Tribes Wellness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Q10: I would be more interested in an employee wellness program that I could customize to the needs of my workplace: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Q11: Employee health &amp; wellness programs are worth the investment: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Q12: There is not enough information about implementing health &amp; wellness programs in Tribal communities: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89846"/>
              </p:ext>
            </p:extLst>
          </p:nvPr>
        </p:nvGraphicFramePr>
        <p:xfrm>
          <a:off x="838200" y="2057400"/>
          <a:ext cx="7467600" cy="71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40535">
                <a:tc>
                  <a:txBody>
                    <a:bodyPr/>
                    <a:lstStyle/>
                    <a:p>
                      <a:r>
                        <a:rPr lang="en-US" dirty="0" smtClean="0"/>
                        <a:t>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</a:tr>
              <a:tr h="3452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Strongly agree (11)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57.89%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919174"/>
              </p:ext>
            </p:extLst>
          </p:nvPr>
        </p:nvGraphicFramePr>
        <p:xfrm>
          <a:off x="838200" y="3352800"/>
          <a:ext cx="7467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 (16)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84.21%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15047"/>
              </p:ext>
            </p:extLst>
          </p:nvPr>
        </p:nvGraphicFramePr>
        <p:xfrm>
          <a:off x="838200" y="4800600"/>
          <a:ext cx="7467600" cy="145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61950">
                <a:tc>
                  <a:txBody>
                    <a:bodyPr/>
                    <a:lstStyle/>
                    <a:p>
                      <a:r>
                        <a:rPr lang="en-US" dirty="0" smtClean="0"/>
                        <a:t>Choices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Responses</a:t>
                      </a:r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Strongly</a:t>
                      </a:r>
                      <a:r>
                        <a:rPr lang="en-US" sz="1600" baseline="0" dirty="0" smtClean="0"/>
                        <a:t> agree (8)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42.11%</a:t>
                      </a:r>
                      <a:endParaRPr lang="en-US" sz="1600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Somewhat</a:t>
                      </a:r>
                      <a:r>
                        <a:rPr lang="en-US" sz="1600" baseline="0" dirty="0" smtClean="0"/>
                        <a:t> agree (7)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36.84%</a:t>
                      </a:r>
                      <a:endParaRPr lang="en-US" sz="1600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Somewhat disagree (3)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15.7%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6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438</TotalTime>
  <Words>593</Words>
  <Application>Microsoft Office PowerPoint</Application>
  <PresentationFormat>On-screen Show (4:3)</PresentationFormat>
  <Paragraphs>157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NPAIHB – Wellness in the Workplace</vt:lpstr>
      <vt:lpstr>OU to UO</vt:lpstr>
      <vt:lpstr>Wellness @ Work</vt:lpstr>
      <vt:lpstr>Wellness in the Workplace</vt:lpstr>
      <vt:lpstr>Wellness @ Work</vt:lpstr>
      <vt:lpstr>Wellness Conferences &amp; Survey</vt:lpstr>
      <vt:lpstr>43 Tribes Wellness Survey</vt:lpstr>
      <vt:lpstr>43 Tribes Wellness Survey</vt:lpstr>
      <vt:lpstr>43 Tribes Wellness Survey</vt:lpstr>
      <vt:lpstr>43 Tribes Wellness Survey</vt:lpstr>
      <vt:lpstr>Poll:  </vt:lpstr>
      <vt:lpstr>Poll: </vt:lpstr>
      <vt:lpstr>A-ho (thank you)!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NPAIHB – Wellness in the Workplace</dc:title>
  <dc:creator>Birdie Wermy</dc:creator>
  <cp:lastModifiedBy>Nancy L. Bennett</cp:lastModifiedBy>
  <cp:revision>34</cp:revision>
  <dcterms:created xsi:type="dcterms:W3CDTF">2014-04-16T20:31:19Z</dcterms:created>
  <dcterms:modified xsi:type="dcterms:W3CDTF">2014-05-20T20:43:10Z</dcterms:modified>
</cp:coreProperties>
</file>