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71"/>
  </p:notesMasterIdLst>
  <p:sldIdLst>
    <p:sldId id="320" r:id="rId3"/>
    <p:sldId id="321" r:id="rId4"/>
    <p:sldId id="322" r:id="rId5"/>
    <p:sldId id="323" r:id="rId6"/>
    <p:sldId id="324" r:id="rId7"/>
    <p:sldId id="256" r:id="rId8"/>
    <p:sldId id="258" r:id="rId9"/>
    <p:sldId id="275" r:id="rId10"/>
    <p:sldId id="259" r:id="rId11"/>
    <p:sldId id="260" r:id="rId12"/>
    <p:sldId id="261" r:id="rId13"/>
    <p:sldId id="262" r:id="rId14"/>
    <p:sldId id="263" r:id="rId15"/>
    <p:sldId id="264" r:id="rId16"/>
    <p:sldId id="268" r:id="rId17"/>
    <p:sldId id="269" r:id="rId18"/>
    <p:sldId id="277" r:id="rId19"/>
    <p:sldId id="266" r:id="rId20"/>
    <p:sldId id="267" r:id="rId21"/>
    <p:sldId id="270" r:id="rId22"/>
    <p:sldId id="278" r:id="rId23"/>
    <p:sldId id="265" r:id="rId24"/>
    <p:sldId id="276" r:id="rId25"/>
    <p:sldId id="279" r:id="rId26"/>
    <p:sldId id="272" r:id="rId27"/>
    <p:sldId id="271" r:id="rId28"/>
    <p:sldId id="280" r:id="rId29"/>
    <p:sldId id="282" r:id="rId30"/>
    <p:sldId id="283" r:id="rId31"/>
    <p:sldId id="273" r:id="rId32"/>
    <p:sldId id="291" r:id="rId33"/>
    <p:sldId id="290" r:id="rId34"/>
    <p:sldId id="292" r:id="rId35"/>
    <p:sldId id="293" r:id="rId36"/>
    <p:sldId id="294" r:id="rId37"/>
    <p:sldId id="284" r:id="rId38"/>
    <p:sldId id="285" r:id="rId39"/>
    <p:sldId id="316" r:id="rId40"/>
    <p:sldId id="296" r:id="rId41"/>
    <p:sldId id="300" r:id="rId42"/>
    <p:sldId id="295" r:id="rId43"/>
    <p:sldId id="286" r:id="rId44"/>
    <p:sldId id="299" r:id="rId45"/>
    <p:sldId id="297" r:id="rId46"/>
    <p:sldId id="287" r:id="rId47"/>
    <p:sldId id="301" r:id="rId48"/>
    <p:sldId id="302" r:id="rId49"/>
    <p:sldId id="304" r:id="rId50"/>
    <p:sldId id="303" r:id="rId51"/>
    <p:sldId id="305" r:id="rId52"/>
    <p:sldId id="306" r:id="rId53"/>
    <p:sldId id="298" r:id="rId54"/>
    <p:sldId id="288" r:id="rId55"/>
    <p:sldId id="308" r:id="rId56"/>
    <p:sldId id="309" r:id="rId57"/>
    <p:sldId id="310" r:id="rId58"/>
    <p:sldId id="311" r:id="rId59"/>
    <p:sldId id="312" r:id="rId60"/>
    <p:sldId id="307" r:id="rId61"/>
    <p:sldId id="313" r:id="rId62"/>
    <p:sldId id="289" r:id="rId63"/>
    <p:sldId id="315" r:id="rId64"/>
    <p:sldId id="314" r:id="rId65"/>
    <p:sldId id="281" r:id="rId66"/>
    <p:sldId id="274" r:id="rId67"/>
    <p:sldId id="319" r:id="rId68"/>
    <p:sldId id="317" r:id="rId69"/>
    <p:sldId id="31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05"/>
    <p:restoredTop sz="94030" autoAdjust="0"/>
  </p:normalViewPr>
  <p:slideViewPr>
    <p:cSldViewPr snapToGrid="0" snapToObjects="1">
      <p:cViewPr varScale="1">
        <p:scale>
          <a:sx n="68" d="100"/>
          <a:sy n="68" d="100"/>
        </p:scale>
        <p:origin x="84" y="6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American Indian/Alaska Native</c:v>
                </c:pt>
              </c:strCache>
            </c:strRef>
          </c:tx>
          <c:spPr>
            <a:ln>
              <a:solidFill>
                <a:srgbClr val="FF0000"/>
              </a:solidFill>
            </a:ln>
          </c:spPr>
          <c:marker>
            <c:symbol val="circle"/>
            <c:size val="10"/>
            <c:spPr>
              <a:solidFill>
                <a:schemeClr val="tx1"/>
              </a:solidFill>
              <a:ln>
                <a:solidFill>
                  <a:schemeClr val="bg2"/>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Sheet1!$B$2:$B$17</c:f>
              <c:numCache>
                <c:formatCode>General</c:formatCode>
                <c:ptCount val="16"/>
                <c:pt idx="0">
                  <c:v>0.67000000000000082</c:v>
                </c:pt>
                <c:pt idx="1">
                  <c:v>0.70000000000000051</c:v>
                </c:pt>
                <c:pt idx="2">
                  <c:v>0.42000000000000026</c:v>
                </c:pt>
                <c:pt idx="3">
                  <c:v>0.6800000000000006</c:v>
                </c:pt>
                <c:pt idx="4">
                  <c:v>0.31000000000000028</c:v>
                </c:pt>
                <c:pt idx="5">
                  <c:v>0.71000000000000052</c:v>
                </c:pt>
                <c:pt idx="6">
                  <c:v>0.61000000000000054</c:v>
                </c:pt>
                <c:pt idx="7">
                  <c:v>0.81</c:v>
                </c:pt>
                <c:pt idx="8">
                  <c:v>0.64000000000000068</c:v>
                </c:pt>
                <c:pt idx="9">
                  <c:v>1.01</c:v>
                </c:pt>
                <c:pt idx="10">
                  <c:v>1.0900000000000001</c:v>
                </c:pt>
                <c:pt idx="11">
                  <c:v>2.0299999999999998</c:v>
                </c:pt>
                <c:pt idx="12">
                  <c:v>1.7400000000000002</c:v>
                </c:pt>
                <c:pt idx="13">
                  <c:v>1.32</c:v>
                </c:pt>
                <c:pt idx="14">
                  <c:v>1.7600000000000002</c:v>
                </c:pt>
                <c:pt idx="15">
                  <c:v>3.12</c:v>
                </c:pt>
              </c:numCache>
            </c:numRef>
          </c:val>
          <c:smooth val="0"/>
          <c:extLst xmlns:c16r2="http://schemas.microsoft.com/office/drawing/2015/06/chart">
            <c:ext xmlns:c16="http://schemas.microsoft.com/office/drawing/2014/chart" uri="{C3380CC4-5D6E-409C-BE32-E72D297353CC}">
              <c16:uniqueId val="{00000000-B71A-4B0C-ADAA-8A439D05357D}"/>
            </c:ext>
          </c:extLst>
        </c:ser>
        <c:ser>
          <c:idx val="1"/>
          <c:order val="1"/>
          <c:tx>
            <c:strRef>
              <c:f>Sheet1!$C$1</c:f>
              <c:strCache>
                <c:ptCount val="1"/>
                <c:pt idx="0">
                  <c:v>Asian/Pacific Islander</c:v>
                </c:pt>
              </c:strCache>
            </c:strRef>
          </c:tx>
          <c:spPr>
            <a:ln>
              <a:solidFill>
                <a:srgbClr val="FF9933"/>
              </a:solidFill>
            </a:ln>
          </c:spPr>
          <c:marker>
            <c:symbol val="diamond"/>
            <c:size val="9"/>
            <c:spPr>
              <a:solidFill>
                <a:schemeClr val="accent6">
                  <a:lumMod val="75000"/>
                </a:schemeClr>
              </a:solidFill>
              <a:ln>
                <a:solidFill>
                  <a:srgbClr val="FF9933"/>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Sheet1!$C$2:$C$17</c:f>
              <c:numCache>
                <c:formatCode>General</c:formatCode>
                <c:ptCount val="16"/>
                <c:pt idx="0">
                  <c:v>8.0000000000000043E-2</c:v>
                </c:pt>
                <c:pt idx="1">
                  <c:v>8.0000000000000043E-2</c:v>
                </c:pt>
                <c:pt idx="2">
                  <c:v>8.0000000000000043E-2</c:v>
                </c:pt>
                <c:pt idx="3">
                  <c:v>6.0000000000000032E-2</c:v>
                </c:pt>
                <c:pt idx="4">
                  <c:v>2.0000000000000011E-2</c:v>
                </c:pt>
                <c:pt idx="5">
                  <c:v>8.0000000000000043E-2</c:v>
                </c:pt>
                <c:pt idx="6">
                  <c:v>2.0000000000000011E-2</c:v>
                </c:pt>
                <c:pt idx="7">
                  <c:v>4.0000000000000022E-2</c:v>
                </c:pt>
                <c:pt idx="8">
                  <c:v>4.0000000000000022E-2</c:v>
                </c:pt>
                <c:pt idx="9">
                  <c:v>7.0000000000000021E-2</c:v>
                </c:pt>
                <c:pt idx="10">
                  <c:v>5.0000000000000024E-2</c:v>
                </c:pt>
                <c:pt idx="11">
                  <c:v>0.1</c:v>
                </c:pt>
                <c:pt idx="12">
                  <c:v>8.0000000000000043E-2</c:v>
                </c:pt>
                <c:pt idx="13">
                  <c:v>7.0000000000000021E-2</c:v>
                </c:pt>
                <c:pt idx="14">
                  <c:v>9.0000000000000024E-2</c:v>
                </c:pt>
                <c:pt idx="15">
                  <c:v>0.14000000000000001</c:v>
                </c:pt>
              </c:numCache>
            </c:numRef>
          </c:val>
          <c:smooth val="0"/>
          <c:extLst xmlns:c16r2="http://schemas.microsoft.com/office/drawing/2015/06/chart">
            <c:ext xmlns:c16="http://schemas.microsoft.com/office/drawing/2014/chart" uri="{C3380CC4-5D6E-409C-BE32-E72D297353CC}">
              <c16:uniqueId val="{00000001-B71A-4B0C-ADAA-8A439D05357D}"/>
            </c:ext>
          </c:extLst>
        </c:ser>
        <c:ser>
          <c:idx val="2"/>
          <c:order val="2"/>
          <c:tx>
            <c:strRef>
              <c:f>Sheet1!$D$1</c:f>
              <c:strCache>
                <c:ptCount val="1"/>
                <c:pt idx="0">
                  <c:v>Black, Non-Hispanic</c:v>
                </c:pt>
              </c:strCache>
            </c:strRef>
          </c:tx>
          <c:spPr>
            <a:ln>
              <a:solidFill>
                <a:srgbClr val="00B0F0"/>
              </a:solidFill>
            </a:ln>
          </c:spPr>
          <c:marker>
            <c:symbol val="star"/>
            <c:size val="9"/>
            <c:spPr>
              <a:noFill/>
              <a:ln>
                <a:solidFill>
                  <a:srgbClr val="0070C0"/>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Sheet1!$D$2:$D$17</c:f>
              <c:numCache>
                <c:formatCode>General</c:formatCode>
                <c:ptCount val="16"/>
                <c:pt idx="0">
                  <c:v>0.66000000000000081</c:v>
                </c:pt>
                <c:pt idx="1">
                  <c:v>0.37000000000000027</c:v>
                </c:pt>
                <c:pt idx="2">
                  <c:v>0.27</c:v>
                </c:pt>
                <c:pt idx="3">
                  <c:v>0.17</c:v>
                </c:pt>
                <c:pt idx="4">
                  <c:v>0.11000000000000001</c:v>
                </c:pt>
                <c:pt idx="5">
                  <c:v>0.16000000000000003</c:v>
                </c:pt>
                <c:pt idx="6">
                  <c:v>0.18000000000000013</c:v>
                </c:pt>
                <c:pt idx="7">
                  <c:v>0.16000000000000003</c:v>
                </c:pt>
                <c:pt idx="8">
                  <c:v>0.12000000000000002</c:v>
                </c:pt>
                <c:pt idx="9">
                  <c:v>0.11000000000000001</c:v>
                </c:pt>
                <c:pt idx="10">
                  <c:v>0.14000000000000001</c:v>
                </c:pt>
                <c:pt idx="11">
                  <c:v>0.15000000000000013</c:v>
                </c:pt>
                <c:pt idx="12">
                  <c:v>0.2</c:v>
                </c:pt>
                <c:pt idx="13">
                  <c:v>0.19000000000000003</c:v>
                </c:pt>
                <c:pt idx="14">
                  <c:v>0.28000000000000008</c:v>
                </c:pt>
                <c:pt idx="15">
                  <c:v>0.32000000000000034</c:v>
                </c:pt>
              </c:numCache>
            </c:numRef>
          </c:val>
          <c:smooth val="0"/>
          <c:extLst xmlns:c16r2="http://schemas.microsoft.com/office/drawing/2015/06/chart">
            <c:ext xmlns:c16="http://schemas.microsoft.com/office/drawing/2014/chart" uri="{C3380CC4-5D6E-409C-BE32-E72D297353CC}">
              <c16:uniqueId val="{00000002-B71A-4B0C-ADAA-8A439D05357D}"/>
            </c:ext>
          </c:extLst>
        </c:ser>
        <c:ser>
          <c:idx val="3"/>
          <c:order val="3"/>
          <c:tx>
            <c:strRef>
              <c:f>Sheet1!$E$1</c:f>
              <c:strCache>
                <c:ptCount val="1"/>
                <c:pt idx="0">
                  <c:v>White, Non-Hispanic</c:v>
                </c:pt>
              </c:strCache>
            </c:strRef>
          </c:tx>
          <c:spPr>
            <a:ln>
              <a:solidFill>
                <a:srgbClr val="00B050"/>
              </a:solidFill>
            </a:ln>
          </c:spPr>
          <c:marker>
            <c:symbol val="triangle"/>
            <c:size val="9"/>
            <c:spPr>
              <a:solidFill>
                <a:srgbClr val="00B050"/>
              </a:solidFill>
              <a:ln>
                <a:solidFill>
                  <a:srgbClr val="00B050"/>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Sheet1!$E$2:$E$17</c:f>
              <c:numCache>
                <c:formatCode>General</c:formatCode>
                <c:ptCount val="16"/>
                <c:pt idx="0">
                  <c:v>0.42000000000000026</c:v>
                </c:pt>
                <c:pt idx="1">
                  <c:v>0.35000000000000026</c:v>
                </c:pt>
                <c:pt idx="2">
                  <c:v>0.27</c:v>
                </c:pt>
                <c:pt idx="3">
                  <c:v>0.21000000000000013</c:v>
                </c:pt>
                <c:pt idx="4">
                  <c:v>0.21000000000000013</c:v>
                </c:pt>
                <c:pt idx="5">
                  <c:v>0.24000000000000013</c:v>
                </c:pt>
                <c:pt idx="6">
                  <c:v>0.25</c:v>
                </c:pt>
                <c:pt idx="7">
                  <c:v>0.29000000000000026</c:v>
                </c:pt>
                <c:pt idx="8">
                  <c:v>0.27</c:v>
                </c:pt>
                <c:pt idx="9">
                  <c:v>0.31000000000000028</c:v>
                </c:pt>
                <c:pt idx="10">
                  <c:v>0.47000000000000008</c:v>
                </c:pt>
                <c:pt idx="11">
                  <c:v>0.64000000000000068</c:v>
                </c:pt>
                <c:pt idx="12">
                  <c:v>0.82000000000000051</c:v>
                </c:pt>
                <c:pt idx="13">
                  <c:v>0.84000000000000052</c:v>
                </c:pt>
                <c:pt idx="14">
                  <c:v>0.92</c:v>
                </c:pt>
                <c:pt idx="15">
                  <c:v>1.1100000000000001</c:v>
                </c:pt>
              </c:numCache>
            </c:numRef>
          </c:val>
          <c:smooth val="0"/>
          <c:extLst xmlns:c16r2="http://schemas.microsoft.com/office/drawing/2015/06/chart">
            <c:ext xmlns:c16="http://schemas.microsoft.com/office/drawing/2014/chart" uri="{C3380CC4-5D6E-409C-BE32-E72D297353CC}">
              <c16:uniqueId val="{00000003-B71A-4B0C-ADAA-8A439D05357D}"/>
            </c:ext>
          </c:extLst>
        </c:ser>
        <c:ser>
          <c:idx val="4"/>
          <c:order val="4"/>
          <c:tx>
            <c:strRef>
              <c:f>Sheet1!$F$1</c:f>
              <c:strCache>
                <c:ptCount val="1"/>
                <c:pt idx="0">
                  <c:v>Hispanic</c:v>
                </c:pt>
              </c:strCache>
            </c:strRef>
          </c:tx>
          <c:spPr>
            <a:ln>
              <a:solidFill>
                <a:srgbClr val="9933FF"/>
              </a:solidFill>
            </a:ln>
          </c:spPr>
          <c:marker>
            <c:symbol val="square"/>
            <c:size val="8"/>
            <c:spPr>
              <a:solidFill>
                <a:srgbClr val="9933FF"/>
              </a:solidFill>
              <a:ln>
                <a:solidFill>
                  <a:srgbClr val="9933FF"/>
                </a:solidFill>
              </a:ln>
            </c:spPr>
          </c:marker>
          <c:cat>
            <c:numRef>
              <c:f>Sheet1!$A$2:$A$17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Sheet1!$F$2:$F$17</c:f>
              <c:numCache>
                <c:formatCode>General</c:formatCode>
                <c:ptCount val="16"/>
                <c:pt idx="0">
                  <c:v>0.36000000000000026</c:v>
                </c:pt>
                <c:pt idx="1">
                  <c:v>0.28000000000000008</c:v>
                </c:pt>
                <c:pt idx="2">
                  <c:v>0.17</c:v>
                </c:pt>
                <c:pt idx="3">
                  <c:v>0.11000000000000001</c:v>
                </c:pt>
                <c:pt idx="4">
                  <c:v>0.15000000000000013</c:v>
                </c:pt>
                <c:pt idx="5">
                  <c:v>0.11000000000000001</c:v>
                </c:pt>
                <c:pt idx="6">
                  <c:v>0.15000000000000013</c:v>
                </c:pt>
                <c:pt idx="7">
                  <c:v>0.13</c:v>
                </c:pt>
                <c:pt idx="8">
                  <c:v>0.13</c:v>
                </c:pt>
                <c:pt idx="9">
                  <c:v>0.14000000000000001</c:v>
                </c:pt>
                <c:pt idx="10">
                  <c:v>0.17</c:v>
                </c:pt>
                <c:pt idx="11">
                  <c:v>0.21000000000000013</c:v>
                </c:pt>
                <c:pt idx="12">
                  <c:v>0.22000000000000003</c:v>
                </c:pt>
                <c:pt idx="13">
                  <c:v>0.25</c:v>
                </c:pt>
                <c:pt idx="14">
                  <c:v>0.28000000000000008</c:v>
                </c:pt>
                <c:pt idx="15">
                  <c:v>0.35000000000000026</c:v>
                </c:pt>
              </c:numCache>
            </c:numRef>
          </c:val>
          <c:smooth val="0"/>
          <c:extLst xmlns:c16r2="http://schemas.microsoft.com/office/drawing/2015/06/chart">
            <c:ext xmlns:c16="http://schemas.microsoft.com/office/drawing/2014/chart" uri="{C3380CC4-5D6E-409C-BE32-E72D297353CC}">
              <c16:uniqueId val="{00000004-B71A-4B0C-ADAA-8A439D05357D}"/>
            </c:ext>
          </c:extLst>
        </c:ser>
        <c:dLbls>
          <c:showLegendKey val="0"/>
          <c:showVal val="0"/>
          <c:showCatName val="0"/>
          <c:showSerName val="0"/>
          <c:showPercent val="0"/>
          <c:showBubbleSize val="0"/>
        </c:dLbls>
        <c:marker val="1"/>
        <c:smooth val="0"/>
        <c:axId val="-2125671584"/>
        <c:axId val="-2125668864"/>
      </c:lineChart>
      <c:catAx>
        <c:axId val="-2125671584"/>
        <c:scaling>
          <c:orientation val="minMax"/>
        </c:scaling>
        <c:delete val="0"/>
        <c:axPos val="b"/>
        <c:title>
          <c:tx>
            <c:rich>
              <a:bodyPr/>
              <a:lstStyle/>
              <a:p>
                <a:pPr>
                  <a:defRPr sz="1600" b="0">
                    <a:solidFill>
                      <a:schemeClr val="bg2"/>
                    </a:solidFill>
                  </a:defRPr>
                </a:pPr>
                <a:r>
                  <a:rPr lang="en-US" sz="1600" b="0" dirty="0" smtClean="0">
                    <a:solidFill>
                      <a:schemeClr val="bg2"/>
                    </a:solidFill>
                  </a:rPr>
                  <a:t>Year</a:t>
                </a:r>
                <a:endParaRPr lang="en-US" sz="1600" b="0" dirty="0">
                  <a:solidFill>
                    <a:schemeClr val="bg2"/>
                  </a:solidFill>
                </a:endParaRPr>
              </a:p>
            </c:rich>
          </c:tx>
          <c:layout>
            <c:manualLayout>
              <c:xMode val="edge"/>
              <c:yMode val="edge"/>
              <c:x val="0.4499074140961738"/>
              <c:y val="0.93"/>
            </c:manualLayout>
          </c:layout>
          <c:overlay val="0"/>
        </c:title>
        <c:numFmt formatCode="General" sourceLinked="1"/>
        <c:majorTickMark val="out"/>
        <c:minorTickMark val="none"/>
        <c:tickLblPos val="nextTo"/>
        <c:spPr>
          <a:solidFill>
            <a:schemeClr val="bg1"/>
          </a:solidFill>
          <a:ln>
            <a:solidFill>
              <a:schemeClr val="tx1"/>
            </a:solidFill>
          </a:ln>
        </c:spPr>
        <c:txPr>
          <a:bodyPr rot="-1860000"/>
          <a:lstStyle/>
          <a:p>
            <a:pPr>
              <a:defRPr sz="1400">
                <a:solidFill>
                  <a:schemeClr val="tx1"/>
                </a:solidFill>
                <a:latin typeface="+mj-lt"/>
              </a:defRPr>
            </a:pPr>
            <a:endParaRPr lang="en-US"/>
          </a:p>
        </c:txPr>
        <c:crossAx val="-2125668864"/>
        <c:crosses val="autoZero"/>
        <c:auto val="1"/>
        <c:lblAlgn val="ctr"/>
        <c:lblOffset val="100"/>
        <c:tickLblSkip val="3"/>
        <c:noMultiLvlLbl val="0"/>
      </c:catAx>
      <c:valAx>
        <c:axId val="-2125668864"/>
        <c:scaling>
          <c:orientation val="minMax"/>
        </c:scaling>
        <c:delete val="0"/>
        <c:axPos val="l"/>
        <c:title>
          <c:tx>
            <c:rich>
              <a:bodyPr rot="-5400000" vert="horz"/>
              <a:lstStyle/>
              <a:p>
                <a:pPr>
                  <a:defRPr sz="1400">
                    <a:solidFill>
                      <a:schemeClr val="tx1"/>
                    </a:solidFill>
                  </a:defRPr>
                </a:pPr>
                <a:r>
                  <a:rPr lang="en-US" sz="1400" b="0" i="0" baseline="0" dirty="0" smtClean="0">
                    <a:solidFill>
                      <a:schemeClr val="tx1"/>
                    </a:solidFill>
                    <a:effectLst/>
                  </a:rPr>
                  <a:t>Reported cases/100,000 population                     </a:t>
                </a:r>
                <a:endParaRPr lang="en-US" sz="1400" dirty="0">
                  <a:solidFill>
                    <a:schemeClr val="tx1"/>
                  </a:solidFill>
                  <a:effectLst/>
                </a:endParaRPr>
              </a:p>
            </c:rich>
          </c:tx>
          <c:layout>
            <c:manualLayout>
              <c:xMode val="edge"/>
              <c:yMode val="edge"/>
              <c:x val="3.0454622071323743E-3"/>
              <c:y val="0.23775084364454388"/>
            </c:manualLayout>
          </c:layout>
          <c:overlay val="0"/>
        </c:title>
        <c:numFmt formatCode="General" sourceLinked="1"/>
        <c:majorTickMark val="out"/>
        <c:minorTickMark val="out"/>
        <c:tickLblPos val="nextTo"/>
        <c:txPr>
          <a:bodyPr/>
          <a:lstStyle/>
          <a:p>
            <a:pPr>
              <a:defRPr sz="1400">
                <a:solidFill>
                  <a:schemeClr val="tx1"/>
                </a:solidFill>
              </a:defRPr>
            </a:pPr>
            <a:endParaRPr lang="en-US"/>
          </a:p>
        </c:txPr>
        <c:crossAx val="-2125671584"/>
        <c:crosses val="autoZero"/>
        <c:crossBetween val="midCat"/>
      </c:valAx>
    </c:plotArea>
    <c:legend>
      <c:legendPos val="t"/>
      <c:layout>
        <c:manualLayout>
          <c:xMode val="edge"/>
          <c:yMode val="edge"/>
          <c:x val="0.19793396962759904"/>
          <c:y val="0.25772290963629502"/>
          <c:w val="0.39276853365027542"/>
          <c:h val="0.3492098005515808"/>
        </c:manualLayout>
      </c:layout>
      <c:overlay val="0"/>
      <c:txPr>
        <a:bodyPr/>
        <a:lstStyle/>
        <a:p>
          <a:pPr>
            <a:defRPr sz="1600" b="0" u="none">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5"/>
      <c:rotY val="170"/>
      <c:rAngAx val="0"/>
      <c:perspective val="0"/>
    </c:view3D>
    <c:floor>
      <c:thickness val="0"/>
    </c:floor>
    <c:sideWall>
      <c:thickness val="0"/>
    </c:sideWall>
    <c:backWall>
      <c:thickness val="0"/>
    </c:backWall>
    <c:plotArea>
      <c:layout>
        <c:manualLayout>
          <c:layoutTarget val="inner"/>
          <c:xMode val="edge"/>
          <c:yMode val="edge"/>
          <c:x val="0.19146239007956317"/>
          <c:y val="7.9569863200770807E-2"/>
          <c:w val="0.700740740740741"/>
          <c:h val="0.84301075268817327"/>
        </c:manualLayout>
      </c:layout>
      <c:pie3DChart>
        <c:varyColors val="1"/>
        <c:ser>
          <c:idx val="0"/>
          <c:order val="0"/>
          <c:tx>
            <c:strRef>
              <c:f>Sheet1!$A$2</c:f>
              <c:strCache>
                <c:ptCount val="1"/>
              </c:strCache>
            </c:strRef>
          </c:tx>
          <c:spPr>
            <a:solidFill>
              <a:schemeClr val="accent1"/>
            </a:solidFill>
            <a:ln w="4935">
              <a:noFill/>
            </a:ln>
          </c:spPr>
          <c:explosion val="35"/>
          <c:dPt>
            <c:idx val="0"/>
            <c:bubble3D val="0"/>
            <c:explosion val="39"/>
            <c:spPr>
              <a:solidFill>
                <a:srgbClr val="00FFFF"/>
              </a:solidFill>
              <a:ln w="4935">
                <a:noFill/>
              </a:ln>
            </c:spPr>
          </c:dPt>
          <c:dPt>
            <c:idx val="1"/>
            <c:bubble3D val="0"/>
            <c:spPr>
              <a:solidFill>
                <a:srgbClr val="FF0000"/>
              </a:solidFill>
              <a:ln w="4935">
                <a:noFill/>
              </a:ln>
            </c:spPr>
          </c:dPt>
          <c:dPt>
            <c:idx val="2"/>
            <c:bubble3D val="0"/>
            <c:spPr>
              <a:solidFill>
                <a:srgbClr val="FF9900"/>
              </a:solidFill>
              <a:ln w="4935">
                <a:noFill/>
              </a:ln>
            </c:spPr>
          </c:dPt>
          <c:dPt>
            <c:idx val="3"/>
            <c:bubble3D val="0"/>
            <c:spPr>
              <a:solidFill>
                <a:srgbClr val="FFFF00"/>
              </a:solidFill>
              <a:ln w="4935">
                <a:noFill/>
              </a:ln>
            </c:spPr>
          </c:dPt>
          <c:dPt>
            <c:idx val="4"/>
            <c:bubble3D val="0"/>
            <c:spPr>
              <a:solidFill>
                <a:srgbClr val="00FF00"/>
              </a:solidFill>
              <a:ln w="4935">
                <a:noFill/>
              </a:ln>
            </c:spPr>
          </c:dPt>
          <c:dLbls>
            <c:dLbl>
              <c:idx val="0"/>
              <c:layout>
                <c:manualLayout>
                  <c:x val="0.20610112531003988"/>
                  <c:y val="1.9422666165675223E-3"/>
                </c:manualLayout>
              </c:layout>
              <c:tx>
                <c:rich>
                  <a:bodyPr/>
                  <a:lstStyle/>
                  <a:p>
                    <a:pPr>
                      <a:defRPr sz="1200"/>
                    </a:pPr>
                    <a:r>
                      <a:rPr lang="en-US" sz="2000" dirty="0" smtClean="0"/>
                      <a:t>60%</a:t>
                    </a:r>
                    <a:endParaRPr lang="en-US" sz="2000" dirty="0"/>
                  </a:p>
                </c:rich>
              </c:tx>
              <c:spPr/>
              <c:dLblPos val="bestFit"/>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600" smtClean="0">
                        <a:solidFill>
                          <a:srgbClr val="FFFF00"/>
                        </a:solidFill>
                      </a:rPr>
                      <a:t>15%</a:t>
                    </a:r>
                    <a:endParaRPr lang="en-US" sz="1600" dirty="0">
                      <a:solidFill>
                        <a:srgbClr val="FFFF00"/>
                      </a:solidFill>
                    </a:endParaRPr>
                  </a:p>
                </c:rich>
              </c:tx>
              <c:dLblPos val="in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400" smtClean="0"/>
                      <a:t>10%</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z="1400" smtClean="0"/>
                      <a:t>5%</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600" smtClean="0"/>
                      <a:t>10%</a:t>
                    </a:r>
                    <a:endParaRPr lang="en-US" sz="1600" dirty="0"/>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5"/>
                <c:pt idx="0">
                  <c:v>IDU</c:v>
                </c:pt>
                <c:pt idx="1">
                  <c:v>sexual</c:v>
                </c:pt>
                <c:pt idx="2">
                  <c:v>transfusion</c:v>
                </c:pt>
                <c:pt idx="3">
                  <c:v>Other</c:v>
                </c:pt>
                <c:pt idx="4">
                  <c:v>Unknown</c:v>
                </c:pt>
              </c:strCache>
            </c:strRef>
          </c:cat>
          <c:val>
            <c:numRef>
              <c:f>Sheet1!$B$2:$F$2</c:f>
              <c:numCache>
                <c:formatCode>General</c:formatCode>
                <c:ptCount val="5"/>
                <c:pt idx="0">
                  <c:v>60</c:v>
                </c:pt>
                <c:pt idx="1">
                  <c:v>15</c:v>
                </c:pt>
                <c:pt idx="2">
                  <c:v>10</c:v>
                </c:pt>
                <c:pt idx="3">
                  <c:v>5</c:v>
                </c:pt>
                <c:pt idx="4">
                  <c:v>10</c:v>
                </c:pt>
              </c:numCache>
            </c:numRef>
          </c:val>
        </c:ser>
        <c:ser>
          <c:idx val="1"/>
          <c:order val="1"/>
          <c:tx>
            <c:strRef>
              <c:f>Sheet1!$A$3</c:f>
              <c:strCache>
                <c:ptCount val="1"/>
              </c:strCache>
            </c:strRef>
          </c:tx>
          <c:spPr>
            <a:solidFill>
              <a:schemeClr val="accent2"/>
            </a:solidFill>
            <a:ln w="2468">
              <a:solidFill>
                <a:schemeClr val="tx1"/>
              </a:solidFill>
              <a:prstDash val="solid"/>
            </a:ln>
          </c:spPr>
          <c:dPt>
            <c:idx val="0"/>
            <c:bubble3D val="0"/>
            <c:spPr>
              <a:solidFill>
                <a:schemeClr val="accent1"/>
              </a:solidFill>
              <a:ln w="2468">
                <a:solidFill>
                  <a:schemeClr val="tx1"/>
                </a:solidFill>
                <a:prstDash val="solid"/>
              </a:ln>
            </c:spPr>
          </c:dPt>
          <c:dPt>
            <c:idx val="2"/>
            <c:bubble3D val="0"/>
            <c:spPr>
              <a:solidFill>
                <a:schemeClr val="hlink"/>
              </a:solidFill>
              <a:ln w="2468">
                <a:solidFill>
                  <a:schemeClr val="tx1"/>
                </a:solidFill>
                <a:prstDash val="solid"/>
              </a:ln>
            </c:spPr>
          </c:dPt>
          <c:dPt>
            <c:idx val="3"/>
            <c:bubble3D val="0"/>
            <c:spPr>
              <a:solidFill>
                <a:schemeClr val="folHlink"/>
              </a:solidFill>
              <a:ln w="2468">
                <a:solidFill>
                  <a:schemeClr val="tx1"/>
                </a:solidFill>
                <a:prstDash val="solid"/>
              </a:ln>
            </c:spPr>
          </c:dPt>
          <c:dPt>
            <c:idx val="4"/>
            <c:bubble3D val="0"/>
            <c:spPr>
              <a:solidFill>
                <a:schemeClr val="bg2"/>
              </a:solidFill>
              <a:ln w="2468">
                <a:solidFill>
                  <a:schemeClr val="tx1"/>
                </a:solidFill>
                <a:prstDash val="solid"/>
              </a:ln>
            </c:spPr>
          </c:dPt>
          <c:cat>
            <c:strRef>
              <c:f>Sheet1!$B$1:$F$1</c:f>
              <c:strCache>
                <c:ptCount val="5"/>
                <c:pt idx="0">
                  <c:v>IDU</c:v>
                </c:pt>
                <c:pt idx="1">
                  <c:v>sexual</c:v>
                </c:pt>
                <c:pt idx="2">
                  <c:v>transfusion</c:v>
                </c:pt>
                <c:pt idx="3">
                  <c:v>Other</c:v>
                </c:pt>
                <c:pt idx="4">
                  <c:v>Unknown</c:v>
                </c:pt>
              </c:strCache>
            </c:strRef>
          </c:cat>
          <c:val>
            <c:numRef>
              <c:f>Sheet1!$B$3:$F$3</c:f>
              <c:numCache>
                <c:formatCode>General</c:formatCode>
                <c:ptCount val="5"/>
              </c:numCache>
            </c:numRef>
          </c:val>
        </c:ser>
        <c:ser>
          <c:idx val="2"/>
          <c:order val="2"/>
          <c:tx>
            <c:strRef>
              <c:f>Sheet1!$A$4</c:f>
              <c:strCache>
                <c:ptCount val="1"/>
              </c:strCache>
            </c:strRef>
          </c:tx>
          <c:spPr>
            <a:solidFill>
              <a:schemeClr val="hlink"/>
            </a:solidFill>
            <a:ln w="2468">
              <a:solidFill>
                <a:schemeClr val="tx1"/>
              </a:solidFill>
              <a:prstDash val="solid"/>
            </a:ln>
          </c:spPr>
          <c:dPt>
            <c:idx val="0"/>
            <c:bubble3D val="0"/>
            <c:spPr>
              <a:solidFill>
                <a:schemeClr val="accent1"/>
              </a:solidFill>
              <a:ln w="2468">
                <a:solidFill>
                  <a:schemeClr val="tx1"/>
                </a:solidFill>
                <a:prstDash val="solid"/>
              </a:ln>
            </c:spPr>
          </c:dPt>
          <c:dPt>
            <c:idx val="1"/>
            <c:bubble3D val="0"/>
            <c:spPr>
              <a:solidFill>
                <a:schemeClr val="accent2"/>
              </a:solidFill>
              <a:ln w="2468">
                <a:solidFill>
                  <a:schemeClr val="tx1"/>
                </a:solidFill>
                <a:prstDash val="solid"/>
              </a:ln>
            </c:spPr>
          </c:dPt>
          <c:dPt>
            <c:idx val="3"/>
            <c:bubble3D val="0"/>
            <c:spPr>
              <a:solidFill>
                <a:schemeClr val="folHlink"/>
              </a:solidFill>
              <a:ln w="2468">
                <a:solidFill>
                  <a:schemeClr val="tx1"/>
                </a:solidFill>
                <a:prstDash val="solid"/>
              </a:ln>
            </c:spPr>
          </c:dPt>
          <c:dPt>
            <c:idx val="4"/>
            <c:bubble3D val="0"/>
            <c:spPr>
              <a:solidFill>
                <a:schemeClr val="bg2"/>
              </a:solidFill>
              <a:ln w="2468">
                <a:solidFill>
                  <a:schemeClr val="tx1"/>
                </a:solidFill>
                <a:prstDash val="solid"/>
              </a:ln>
            </c:spPr>
          </c:dPt>
          <c:cat>
            <c:strRef>
              <c:f>Sheet1!$B$1:$F$1</c:f>
              <c:strCache>
                <c:ptCount val="5"/>
                <c:pt idx="0">
                  <c:v>IDU</c:v>
                </c:pt>
                <c:pt idx="1">
                  <c:v>sexual</c:v>
                </c:pt>
                <c:pt idx="2">
                  <c:v>transfusion</c:v>
                </c:pt>
                <c:pt idx="3">
                  <c:v>Other</c:v>
                </c:pt>
                <c:pt idx="4">
                  <c:v>Unknown</c:v>
                </c:pt>
              </c:strCache>
            </c:strRef>
          </c:cat>
          <c:val>
            <c:numRef>
              <c:f>Sheet1!$B$4:$F$4</c:f>
              <c:numCache>
                <c:formatCode>General</c:formatCode>
                <c:ptCount val="5"/>
              </c:numCache>
            </c:numRef>
          </c:val>
        </c:ser>
        <c:ser>
          <c:idx val="3"/>
          <c:order val="3"/>
          <c:tx>
            <c:strRef>
              <c:f>Sheet1!$A$5</c:f>
              <c:strCache>
                <c:ptCount val="1"/>
              </c:strCache>
            </c:strRef>
          </c:tx>
          <c:spPr>
            <a:solidFill>
              <a:schemeClr val="folHlink"/>
            </a:solidFill>
            <a:ln w="2468">
              <a:solidFill>
                <a:schemeClr val="tx1"/>
              </a:solidFill>
              <a:prstDash val="solid"/>
            </a:ln>
          </c:spPr>
          <c:dPt>
            <c:idx val="0"/>
            <c:bubble3D val="0"/>
            <c:spPr>
              <a:solidFill>
                <a:schemeClr val="accent1"/>
              </a:solidFill>
              <a:ln w="2468">
                <a:solidFill>
                  <a:schemeClr val="tx1"/>
                </a:solidFill>
                <a:prstDash val="solid"/>
              </a:ln>
            </c:spPr>
          </c:dPt>
          <c:dPt>
            <c:idx val="1"/>
            <c:bubble3D val="0"/>
            <c:spPr>
              <a:solidFill>
                <a:schemeClr val="accent2"/>
              </a:solidFill>
              <a:ln w="2468">
                <a:solidFill>
                  <a:schemeClr val="tx1"/>
                </a:solidFill>
                <a:prstDash val="solid"/>
              </a:ln>
            </c:spPr>
          </c:dPt>
          <c:dPt>
            <c:idx val="2"/>
            <c:bubble3D val="0"/>
            <c:spPr>
              <a:solidFill>
                <a:schemeClr val="hlink"/>
              </a:solidFill>
              <a:ln w="2468">
                <a:solidFill>
                  <a:schemeClr val="tx1"/>
                </a:solidFill>
                <a:prstDash val="solid"/>
              </a:ln>
            </c:spPr>
          </c:dPt>
          <c:dPt>
            <c:idx val="4"/>
            <c:bubble3D val="0"/>
            <c:spPr>
              <a:solidFill>
                <a:schemeClr val="bg2"/>
              </a:solidFill>
              <a:ln w="2468">
                <a:solidFill>
                  <a:schemeClr val="tx1"/>
                </a:solidFill>
                <a:prstDash val="solid"/>
              </a:ln>
            </c:spPr>
          </c:dPt>
          <c:cat>
            <c:strRef>
              <c:f>Sheet1!$B$1:$F$1</c:f>
              <c:strCache>
                <c:ptCount val="5"/>
                <c:pt idx="0">
                  <c:v>IDU</c:v>
                </c:pt>
                <c:pt idx="1">
                  <c:v>sexual</c:v>
                </c:pt>
                <c:pt idx="2">
                  <c:v>transfusion</c:v>
                </c:pt>
                <c:pt idx="3">
                  <c:v>Other</c:v>
                </c:pt>
                <c:pt idx="4">
                  <c:v>Unknown</c:v>
                </c:pt>
              </c:strCache>
            </c:strRef>
          </c:cat>
          <c:val>
            <c:numRef>
              <c:f>Sheet1!$B$5:$F$5</c:f>
              <c:numCache>
                <c:formatCode>General</c:formatCode>
                <c:ptCount val="5"/>
              </c:numCache>
            </c:numRef>
          </c:val>
        </c:ser>
        <c:dLbls>
          <c:showLegendKey val="0"/>
          <c:showVal val="0"/>
          <c:showCatName val="0"/>
          <c:showSerName val="0"/>
          <c:showPercent val="0"/>
          <c:showBubbleSize val="0"/>
          <c:showLeaderLines val="0"/>
        </c:dLbls>
      </c:pie3DChart>
      <c:spPr>
        <a:noFill/>
        <a:ln w="4935">
          <a:noFill/>
        </a:ln>
      </c:spPr>
    </c:plotArea>
    <c:plotVisOnly val="1"/>
    <c:dispBlanksAs val="zero"/>
    <c:showDLblsOverMax val="0"/>
  </c:chart>
  <c:spPr>
    <a:noFill/>
    <a:ln>
      <a:noFill/>
    </a:ln>
  </c:spPr>
  <c:txPr>
    <a:bodyPr/>
    <a:lstStyle/>
    <a:p>
      <a:pPr>
        <a:defRPr sz="34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174CF-0CC1-CC46-9C6F-6ADCBB6429F1}" type="datetimeFigureOut">
              <a:rPr lang="en-US" smtClean="0"/>
              <a:pPr/>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10AEA-7765-4B4F-995C-05FE0C8974D0}" type="slidenum">
              <a:rPr lang="en-US" smtClean="0"/>
              <a:pPr/>
              <a:t>‹#›</a:t>
            </a:fld>
            <a:endParaRPr lang="en-US"/>
          </a:p>
        </p:txBody>
      </p:sp>
    </p:spTree>
    <p:extLst>
      <p:ext uri="{BB962C8B-B14F-4D97-AF65-F5344CB8AC3E}">
        <p14:creationId xmlns:p14="http://schemas.microsoft.com/office/powerpoint/2010/main" val="6848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7325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2052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1749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0925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10AEA-7765-4B4F-995C-05FE0C8974D0}" type="slidenum">
              <a:rPr lang="en-US" smtClean="0"/>
              <a:pPr/>
              <a:t>12</a:t>
            </a:fld>
            <a:endParaRPr lang="en-US"/>
          </a:p>
        </p:txBody>
      </p:sp>
    </p:spTree>
    <p:extLst>
      <p:ext uri="{BB962C8B-B14F-4D97-AF65-F5344CB8AC3E}">
        <p14:creationId xmlns:p14="http://schemas.microsoft.com/office/powerpoint/2010/main" val="182724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LedipASivr</a:t>
            </a:r>
            <a:r>
              <a:rPr lang="en-US" dirty="0" smtClean="0"/>
              <a:t> and</a:t>
            </a:r>
            <a:r>
              <a:rPr lang="en-US" baseline="0" dirty="0" smtClean="0"/>
              <a:t> </a:t>
            </a:r>
            <a:r>
              <a:rPr lang="en-US" baseline="0" dirty="0" err="1" smtClean="0"/>
              <a:t>daclatASvir</a:t>
            </a:r>
            <a:r>
              <a:rPr lang="en-US" baseline="0" dirty="0" smtClean="0"/>
              <a:t> – AS: Assembly interference… prevent virus from reconstructing in our bodies</a:t>
            </a:r>
            <a:endParaRPr lang="en-US" dirty="0"/>
          </a:p>
        </p:txBody>
      </p:sp>
      <p:sp>
        <p:nvSpPr>
          <p:cNvPr id="4" name="Slide Number Placeholder 3"/>
          <p:cNvSpPr>
            <a:spLocks noGrp="1"/>
          </p:cNvSpPr>
          <p:nvPr>
            <p:ph type="sldNum" sz="quarter" idx="10"/>
          </p:nvPr>
        </p:nvSpPr>
        <p:spPr/>
        <p:txBody>
          <a:bodyPr/>
          <a:lstStyle/>
          <a:p>
            <a:fld id="{E5871F08-189E-448F-AF3E-9C1F97C546C0}" type="slidenum">
              <a:rPr lang="en-US" smtClean="0"/>
              <a:pPr/>
              <a:t>66</a:t>
            </a:fld>
            <a:endParaRPr lang="en-US"/>
          </a:p>
        </p:txBody>
      </p:sp>
    </p:spTree>
    <p:extLst>
      <p:ext uri="{BB962C8B-B14F-4D97-AF65-F5344CB8AC3E}">
        <p14:creationId xmlns:p14="http://schemas.microsoft.com/office/powerpoint/2010/main" val="407032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LedipASivr</a:t>
            </a:r>
            <a:r>
              <a:rPr lang="en-US" dirty="0" smtClean="0"/>
              <a:t> and</a:t>
            </a:r>
            <a:r>
              <a:rPr lang="en-US" baseline="0" dirty="0" smtClean="0"/>
              <a:t> </a:t>
            </a:r>
            <a:r>
              <a:rPr lang="en-US" baseline="0" dirty="0" err="1" smtClean="0"/>
              <a:t>daclatASvir</a:t>
            </a:r>
            <a:r>
              <a:rPr lang="en-US" baseline="0" dirty="0" smtClean="0"/>
              <a:t> – AS: Assembly interference… prevent virus from reconstructing in our bodies</a:t>
            </a:r>
            <a:endParaRPr lang="en-US" dirty="0"/>
          </a:p>
        </p:txBody>
      </p:sp>
      <p:sp>
        <p:nvSpPr>
          <p:cNvPr id="4" name="Slide Number Placeholder 3"/>
          <p:cNvSpPr>
            <a:spLocks noGrp="1"/>
          </p:cNvSpPr>
          <p:nvPr>
            <p:ph type="sldNum" sz="quarter" idx="10"/>
          </p:nvPr>
        </p:nvSpPr>
        <p:spPr/>
        <p:txBody>
          <a:bodyPr/>
          <a:lstStyle/>
          <a:p>
            <a:fld id="{E5871F08-189E-448F-AF3E-9C1F97C546C0}" type="slidenum">
              <a:rPr lang="en-US" smtClean="0"/>
              <a:pPr/>
              <a:t>68</a:t>
            </a:fld>
            <a:endParaRPr lang="en-US"/>
          </a:p>
        </p:txBody>
      </p:sp>
    </p:spTree>
    <p:extLst>
      <p:ext uri="{BB962C8B-B14F-4D97-AF65-F5344CB8AC3E}">
        <p14:creationId xmlns:p14="http://schemas.microsoft.com/office/powerpoint/2010/main" val="407032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A65ED7-93CC-0F4B-84A4-D0C7CA4DFAAB}"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65ED7-93CC-0F4B-84A4-D0C7CA4DFAAB}"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65ED7-93CC-0F4B-84A4-D0C7CA4DFAAB}"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83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457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99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7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1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89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024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38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A65ED7-93CC-0F4B-84A4-D0C7CA4DFAAB}"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909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76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93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65ED7-93CC-0F4B-84A4-D0C7CA4DFAAB}"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A65ED7-93CC-0F4B-84A4-D0C7CA4DFAAB}"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A65ED7-93CC-0F4B-84A4-D0C7CA4DFAAB}" type="datetimeFigureOut">
              <a:rPr lang="en-US" smtClean="0"/>
              <a:pPr/>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A65ED7-93CC-0F4B-84A4-D0C7CA4DFAAB}" type="datetimeFigureOut">
              <a:rPr lang="en-US" smtClean="0"/>
              <a:pPr/>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65ED7-93CC-0F4B-84A4-D0C7CA4DFAAB}" type="datetimeFigureOut">
              <a:rPr lang="en-US" smtClean="0"/>
              <a:pPr/>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65ED7-93CC-0F4B-84A4-D0C7CA4DFAAB}"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65ED7-93CC-0F4B-84A4-D0C7CA4DFAAB}"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F8D7-A1B9-9C4C-BA03-8450E17F1E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65ED7-93CC-0F4B-84A4-D0C7CA4DFAAB}" type="datetimeFigureOut">
              <a:rPr lang="en-US" smtClean="0"/>
              <a:pPr/>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CF8D7-A1B9-9C4C-BA03-8450E17F1E6F}" type="slidenum">
              <a:rPr lang="en-US" smtClean="0"/>
              <a:pPr/>
              <a:t>‹#›</a:t>
            </a:fld>
            <a:endParaRPr lang="en-US"/>
          </a:p>
        </p:txBody>
      </p:sp>
    </p:spTree>
    <p:extLst>
      <p:ext uri="{BB962C8B-B14F-4D97-AF65-F5344CB8AC3E}">
        <p14:creationId xmlns:p14="http://schemas.microsoft.com/office/powerpoint/2010/main" val="1196063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3A4B6-72BC-40DC-A8FD-53ED2695DFD8}" type="datetimeFigureOut">
              <a:rPr lang="en-US" smtClean="0">
                <a:solidFill>
                  <a:prstClr val="black">
                    <a:tint val="75000"/>
                  </a:prstClr>
                </a:solidFill>
              </a:rPr>
              <a:pPr/>
              <a:t>5/31/2018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15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mdaugherty@cardeaservices.org"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www.hep-druginteractions.org/"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85800"/>
            <a:ext cx="7772400" cy="685800"/>
          </a:xfrm>
        </p:spPr>
        <p:txBody>
          <a:bodyPr>
            <a:noAutofit/>
          </a:bodyPr>
          <a:lstStyle/>
          <a:p>
            <a:r>
              <a:rPr lang="en-US" sz="4000" dirty="0"/>
              <a:t>DISCLOSURES</a:t>
            </a:r>
          </a:p>
        </p:txBody>
      </p:sp>
      <p:sp>
        <p:nvSpPr>
          <p:cNvPr id="3" name="Subtitle 2"/>
          <p:cNvSpPr>
            <a:spLocks noGrp="1"/>
          </p:cNvSpPr>
          <p:nvPr>
            <p:ph type="subTitle" idx="1"/>
          </p:nvPr>
        </p:nvSpPr>
        <p:spPr>
          <a:xfrm>
            <a:off x="558800" y="1600200"/>
            <a:ext cx="10490200" cy="4267200"/>
          </a:xfrm>
        </p:spPr>
        <p:txBody>
          <a:bodyPr vert="horz" lIns="91440" tIns="45720" rIns="91440" bIns="45720" rtlCol="0" anchor="t">
            <a:normAutofit/>
          </a:bodyPr>
          <a:lstStyle/>
          <a:p>
            <a:r>
              <a:rPr lang="en-US" b="1" dirty="0">
                <a:solidFill>
                  <a:schemeClr val="tx1"/>
                </a:solidFill>
              </a:rPr>
              <a:t>This activity is </a:t>
            </a:r>
            <a:r>
              <a:rPr lang="en-US" b="1" dirty="0" smtClean="0">
                <a:solidFill>
                  <a:schemeClr val="tx1"/>
                </a:solidFill>
              </a:rPr>
              <a:t>jointly</a:t>
            </a:r>
            <a:r>
              <a:rPr lang="en-US" b="1" dirty="0">
                <a:solidFill>
                  <a:schemeClr val="tx1"/>
                </a:solidFill>
              </a:rPr>
              <a:t> </a:t>
            </a:r>
            <a:r>
              <a:rPr lang="en-US" b="1" dirty="0" smtClean="0">
                <a:solidFill>
                  <a:schemeClr val="tx1"/>
                </a:solidFill>
              </a:rPr>
              <a:t>provided </a:t>
            </a:r>
            <a:r>
              <a:rPr lang="en-US" b="1" dirty="0">
                <a:solidFill>
                  <a:schemeClr val="tx1"/>
                </a:solidFill>
              </a:rPr>
              <a:t>by Northwest Portland Area Indian Health Board and Cardea</a:t>
            </a:r>
          </a:p>
          <a:p>
            <a:pPr lvl="0" algn="l"/>
            <a:endParaRPr lang="en-US" sz="1200" dirty="0" smtClean="0">
              <a:solidFill>
                <a:prstClr val="black"/>
              </a:solidFill>
            </a:endParaRPr>
          </a:p>
          <a:p>
            <a:pPr lvl="0" algn="l"/>
            <a:r>
              <a:rPr lang="en-US" sz="1400" dirty="0" smtClean="0">
                <a:solidFill>
                  <a:prstClr val="black"/>
                </a:solidFill>
              </a:rPr>
              <a:t>Cardea </a:t>
            </a:r>
            <a:r>
              <a:rPr lang="en-US" sz="1400" dirty="0">
                <a:solidFill>
                  <a:prstClr val="black"/>
                </a:solidFill>
              </a:rPr>
              <a:t>Services is approved as a provider of continuing nursing education by Montana Nurses Association, an accredited approver with distinction by the American Nurses Credentialing Center’s Commission on </a:t>
            </a:r>
            <a:r>
              <a:rPr lang="en-US" sz="1400" dirty="0" smtClean="0">
                <a:solidFill>
                  <a:prstClr val="black"/>
                </a:solidFill>
              </a:rPr>
              <a:t>Accreditation.</a:t>
            </a:r>
          </a:p>
          <a:p>
            <a:pPr lvl="0" algn="l"/>
            <a:endParaRPr lang="en-US" sz="1400" dirty="0">
              <a:solidFill>
                <a:prstClr val="black"/>
              </a:solidFill>
            </a:endParaRPr>
          </a:p>
          <a:p>
            <a:pPr lvl="0" algn="l"/>
            <a:endParaRPr lang="en-US" sz="1400" dirty="0">
              <a:solidFill>
                <a:prstClr val="black"/>
              </a:solidFill>
            </a:endParaRPr>
          </a:p>
          <a:p>
            <a:pPr lvl="0" algn="l"/>
            <a:r>
              <a:rPr lang="en-US" sz="1400" dirty="0" smtClean="0">
                <a:solidFill>
                  <a:prstClr val="black"/>
                </a:solidFill>
              </a:rPr>
              <a:t>This </a:t>
            </a:r>
            <a:r>
              <a:rPr lang="en-US" sz="1400" dirty="0">
                <a:solidFill>
                  <a:prstClr val="black"/>
                </a:solidFill>
              </a:rPr>
              <a:t>activity has been planned and implemented in accordance with the accreditation requirements and policies of the Institute for Medical Quality/California Medical Association (IMQ/CMA) through the joint </a:t>
            </a:r>
            <a:r>
              <a:rPr lang="en-US" sz="1400" dirty="0" err="1">
                <a:solidFill>
                  <a:prstClr val="black"/>
                </a:solidFill>
              </a:rPr>
              <a:t>providership</a:t>
            </a:r>
            <a:r>
              <a:rPr lang="en-US" sz="1400" dirty="0">
                <a:solidFill>
                  <a:prstClr val="black"/>
                </a:solidFill>
              </a:rPr>
              <a:t> of Cardea and </a:t>
            </a:r>
            <a:r>
              <a:rPr lang="en-US" sz="1400" dirty="0" smtClean="0">
                <a:solidFill>
                  <a:prstClr val="black"/>
                </a:solidFill>
              </a:rPr>
              <a:t>Northwest </a:t>
            </a:r>
            <a:r>
              <a:rPr lang="en-US" sz="1400" dirty="0">
                <a:solidFill>
                  <a:prstClr val="black"/>
                </a:solidFill>
              </a:rPr>
              <a:t>Portland Area Indian Health </a:t>
            </a:r>
            <a:r>
              <a:rPr lang="en-US" sz="1400" dirty="0" smtClean="0">
                <a:solidFill>
                  <a:prstClr val="black"/>
                </a:solidFill>
              </a:rPr>
              <a:t>Board. Cardea </a:t>
            </a:r>
            <a:r>
              <a:rPr lang="en-US" sz="1400" dirty="0">
                <a:solidFill>
                  <a:prstClr val="black"/>
                </a:solidFill>
              </a:rPr>
              <a:t>is accredited by the IMQ/CMA to provide continuing medical education for physicians</a:t>
            </a:r>
            <a:r>
              <a:rPr lang="en-US" sz="1400" dirty="0" smtClean="0">
                <a:solidFill>
                  <a:prstClr val="black"/>
                </a:solidFill>
              </a:rPr>
              <a:t>.</a:t>
            </a:r>
          </a:p>
          <a:p>
            <a:pPr lvl="0" algn="l"/>
            <a:endParaRPr lang="en-US" sz="1400" dirty="0">
              <a:solidFill>
                <a:prstClr val="black"/>
              </a:solidFill>
            </a:endParaRPr>
          </a:p>
          <a:p>
            <a:pPr lvl="0" algn="l"/>
            <a:r>
              <a:rPr lang="en-US" sz="1400" dirty="0">
                <a:solidFill>
                  <a:prstClr val="black"/>
                </a:solidFill>
              </a:rPr>
              <a:t>Cardea designates this </a:t>
            </a:r>
            <a:r>
              <a:rPr lang="en-US" sz="1400" dirty="0" smtClean="0">
                <a:solidFill>
                  <a:prstClr val="black"/>
                </a:solidFill>
              </a:rPr>
              <a:t>in-person </a:t>
            </a:r>
            <a:r>
              <a:rPr lang="en-US" sz="1400" dirty="0">
                <a:solidFill>
                  <a:prstClr val="black"/>
                </a:solidFill>
              </a:rPr>
              <a:t>training for a maximum of 7 </a:t>
            </a:r>
            <a:r>
              <a:rPr lang="en-US" sz="1400" i="1" dirty="0">
                <a:solidFill>
                  <a:prstClr val="black"/>
                </a:solidFill>
              </a:rPr>
              <a:t>AMA PRA Category 1 Credit(s)</a:t>
            </a:r>
            <a:r>
              <a:rPr lang="en-US" sz="1400" i="1" baseline="30000" dirty="0">
                <a:solidFill>
                  <a:prstClr val="black"/>
                </a:solidFill>
              </a:rPr>
              <a:t>TM</a:t>
            </a:r>
            <a:r>
              <a:rPr lang="en-US" sz="1400" dirty="0">
                <a:solidFill>
                  <a:prstClr val="black"/>
                </a:solidFill>
              </a:rPr>
              <a:t>. Physicians should claim credit commensurate with the extent of their participation in the activity.  </a:t>
            </a:r>
          </a:p>
          <a:p>
            <a:pPr algn="l"/>
            <a:endParaRPr lang="en-US" sz="2000" b="1" u="sng" dirty="0">
              <a:solidFill>
                <a:schemeClr val="tx1"/>
              </a:solidFill>
            </a:endParaRPr>
          </a:p>
          <a:p>
            <a:pPr algn="l">
              <a:spcBef>
                <a:spcPts val="0"/>
              </a:spcBef>
            </a:pP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2600" dirty="0">
              <a:latin typeface="Times New Roman" panose="02020603050405020304" pitchFamily="18" charset="0"/>
              <a:ea typeface="Times New Roman" panose="02020603050405020304" pitchFamily="18" charset="0"/>
            </a:endParaRPr>
          </a:p>
          <a:p>
            <a:pPr>
              <a:spcBef>
                <a:spcPts val="0"/>
              </a:spcBef>
            </a:pPr>
            <a:endParaRPr lang="en-US" sz="2600" b="1" u="sng" dirty="0">
              <a:solidFill>
                <a:schemeClr val="tx1"/>
              </a:solidFill>
            </a:endParaRPr>
          </a:p>
          <a:p>
            <a:pPr algn="l"/>
            <a:endParaRPr lang="en-US" sz="2400" b="1" u="sng" dirty="0">
              <a:solidFill>
                <a:schemeClr val="tx1"/>
              </a:solidFill>
            </a:endParaRPr>
          </a:p>
          <a:p>
            <a:pPr algn="l"/>
            <a:endParaRPr lang="en-US" sz="2400" dirty="0"/>
          </a:p>
          <a:p>
            <a:endParaRPr lang="en-US" sz="2400" b="1" dirty="0"/>
          </a:p>
          <a:p>
            <a:pPr algn="l" defTabSz="912813"/>
            <a:endParaRPr lang="en-US" sz="2400" b="1" i="1" dirty="0"/>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774" y="5681764"/>
            <a:ext cx="4241739" cy="828473"/>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174" y="5614762"/>
            <a:ext cx="3953427" cy="895475"/>
          </a:xfrm>
          <a:prstGeom prst="rect">
            <a:avLst/>
          </a:prstGeom>
        </p:spPr>
      </p:pic>
    </p:spTree>
    <p:extLst>
      <p:ext uri="{BB962C8B-B14F-4D97-AF65-F5344CB8AC3E}">
        <p14:creationId xmlns:p14="http://schemas.microsoft.com/office/powerpoint/2010/main" val="364924312"/>
      </p:ext>
    </p:extLst>
  </p:cSld>
  <p:clrMapOvr>
    <a:masterClrMapping/>
  </p:clrMapOvr>
  <p:transition advTm="1516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71250" y="699246"/>
            <a:ext cx="10015876" cy="5078313"/>
          </a:xfrm>
          <a:prstGeom prst="rect">
            <a:avLst/>
          </a:prstGeom>
          <a:noFill/>
        </p:spPr>
        <p:txBody>
          <a:bodyPr wrap="square" rtlCol="0">
            <a:spAutoFit/>
          </a:bodyPr>
          <a:lstStyle/>
          <a:p>
            <a:r>
              <a:rPr lang="en-US" sz="3600" dirty="0" smtClean="0">
                <a:latin typeface="Raleway" charset="0"/>
                <a:ea typeface="Raleway" charset="0"/>
                <a:cs typeface="Raleway" charset="0"/>
              </a:rPr>
              <a:t>Completed Family Medicine Residency at the University of Washington 2014</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No Training in Treating </a:t>
            </a:r>
            <a:r>
              <a:rPr lang="en-US" sz="3600" dirty="0">
                <a:latin typeface="Raleway" charset="0"/>
                <a:ea typeface="Raleway" charset="0"/>
                <a:cs typeface="Raleway" charset="0"/>
              </a:rPr>
              <a:t>C</a:t>
            </a:r>
            <a:r>
              <a:rPr lang="en-US" sz="3600" dirty="0" smtClean="0">
                <a:latin typeface="Raleway" charset="0"/>
                <a:ea typeface="Raleway" charset="0"/>
                <a:cs typeface="Raleway" charset="0"/>
              </a:rPr>
              <a:t>hronic </a:t>
            </a:r>
            <a:r>
              <a:rPr lang="en-US" sz="3600" dirty="0">
                <a:latin typeface="Raleway" charset="0"/>
                <a:ea typeface="Raleway" charset="0"/>
                <a:cs typeface="Raleway" charset="0"/>
              </a:rPr>
              <a:t>H</a:t>
            </a:r>
            <a:r>
              <a:rPr lang="en-US" sz="3600" dirty="0" smtClean="0">
                <a:latin typeface="Raleway" charset="0"/>
                <a:ea typeface="Raleway" charset="0"/>
                <a:cs typeface="Raleway" charset="0"/>
              </a:rPr>
              <a:t>epatitis C During Residency</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Lummi Tribal Health Health Center: In 2015 Referred All Patients with Chronic HCV to Hepatology/GI (ARNP &amp; PA’s)</a:t>
            </a:r>
          </a:p>
        </p:txBody>
      </p:sp>
    </p:spTree>
    <p:extLst>
      <p:ext uri="{BB962C8B-B14F-4D97-AF65-F5344CB8AC3E}">
        <p14:creationId xmlns:p14="http://schemas.microsoft.com/office/powerpoint/2010/main" val="146086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72597" y="1663468"/>
            <a:ext cx="9294607" cy="3231654"/>
          </a:xfrm>
          <a:prstGeom prst="rect">
            <a:avLst/>
          </a:prstGeom>
          <a:noFill/>
        </p:spPr>
        <p:txBody>
          <a:bodyPr wrap="square" rtlCol="0">
            <a:spAutoFit/>
          </a:bodyPr>
          <a:lstStyle/>
          <a:p>
            <a:r>
              <a:rPr lang="en-US" sz="3600" dirty="0" smtClean="0">
                <a:latin typeface="Raleway" charset="0"/>
                <a:ea typeface="Raleway" charset="0"/>
                <a:cs typeface="Raleway" charset="0"/>
              </a:rPr>
              <a:t>We Have Two Family Medicine Physicians Trained at Lummi (Myself and Dr. Ron Battle)</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Cured &gt;70 patients with chronic HCV</a:t>
            </a:r>
            <a:endParaRPr lang="en-US" sz="2400" dirty="0">
              <a:latin typeface="Raleway" charset="0"/>
              <a:ea typeface="Raleway" charset="0"/>
              <a:cs typeface="Raleway" charset="0"/>
            </a:endParaRPr>
          </a:p>
          <a:p>
            <a:endParaRPr lang="en-US" sz="2400" dirty="0" smtClean="0">
              <a:latin typeface="Raleway" charset="0"/>
              <a:ea typeface="Raleway" charset="0"/>
              <a:cs typeface="Raleway" charset="0"/>
            </a:endParaRPr>
          </a:p>
        </p:txBody>
      </p:sp>
    </p:spTree>
    <p:extLst>
      <p:ext uri="{BB962C8B-B14F-4D97-AF65-F5344CB8AC3E}">
        <p14:creationId xmlns:p14="http://schemas.microsoft.com/office/powerpoint/2010/main" val="60089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15446" y="2863796"/>
            <a:ext cx="9591675" cy="1200329"/>
          </a:xfrm>
          <a:prstGeom prst="rect">
            <a:avLst/>
          </a:prstGeom>
        </p:spPr>
        <p:txBody>
          <a:bodyPr wrap="square">
            <a:spAutoFit/>
          </a:bodyPr>
          <a:lstStyle/>
          <a:p>
            <a:r>
              <a:rPr lang="en-US" sz="3600" dirty="0" smtClean="0">
                <a:latin typeface="Raleway" charset="0"/>
                <a:ea typeface="Raleway" charset="0"/>
                <a:cs typeface="Raleway" charset="0"/>
              </a:rPr>
              <a:t>Treating Diabetes is More Complicated than Treating Chronic Hepatitis C</a:t>
            </a:r>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181425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15446" y="2863796"/>
            <a:ext cx="9591675" cy="1200329"/>
          </a:xfrm>
          <a:prstGeom prst="rect">
            <a:avLst/>
          </a:prstGeom>
        </p:spPr>
        <p:txBody>
          <a:bodyPr wrap="square">
            <a:spAutoFit/>
          </a:bodyPr>
          <a:lstStyle/>
          <a:p>
            <a:r>
              <a:rPr lang="en-US" sz="3600" dirty="0" smtClean="0">
                <a:latin typeface="Raleway" charset="0"/>
                <a:ea typeface="Raleway" charset="0"/>
                <a:cs typeface="Raleway" charset="0"/>
              </a:rPr>
              <a:t>Why Should Primary Care Providers Treat Chronic HCV?  </a:t>
            </a:r>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1040113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5446" y="699992"/>
            <a:ext cx="9909754" cy="5078313"/>
          </a:xfrm>
          <a:prstGeom prst="rect">
            <a:avLst/>
          </a:prstGeom>
        </p:spPr>
        <p:txBody>
          <a:bodyPr wrap="square">
            <a:spAutoFit/>
          </a:bodyPr>
          <a:lstStyle/>
          <a:p>
            <a:r>
              <a:rPr lang="en-US" sz="3600" dirty="0" smtClean="0">
                <a:latin typeface="Raleway" charset="0"/>
                <a:ea typeface="Raleway" charset="0"/>
                <a:cs typeface="Raleway" charset="0"/>
              </a:rPr>
              <a:t>When we </a:t>
            </a:r>
            <a:r>
              <a:rPr lang="en-US" sz="3600" dirty="0" smtClean="0">
                <a:solidFill>
                  <a:srgbClr val="FF0000"/>
                </a:solidFill>
                <a:latin typeface="Raleway" charset="0"/>
                <a:ea typeface="Raleway" charset="0"/>
                <a:cs typeface="Raleway" charset="0"/>
              </a:rPr>
              <a:t>cure 30 patients</a:t>
            </a:r>
            <a:r>
              <a:rPr lang="en-US" sz="3600" dirty="0" smtClean="0">
                <a:solidFill>
                  <a:srgbClr val="FFFF00"/>
                </a:solidFill>
                <a:latin typeface="Raleway" charset="0"/>
                <a:ea typeface="Raleway" charset="0"/>
                <a:cs typeface="Raleway" charset="0"/>
              </a:rPr>
              <a:t> </a:t>
            </a:r>
            <a:r>
              <a:rPr lang="en-US" sz="3600" dirty="0" smtClean="0">
                <a:latin typeface="Raleway" charset="0"/>
                <a:ea typeface="Raleway" charset="0"/>
                <a:cs typeface="Raleway" charset="0"/>
              </a:rPr>
              <a:t>with HCV we will prevent</a:t>
            </a:r>
          </a:p>
          <a:p>
            <a:pPr lvl="1"/>
            <a:r>
              <a:rPr lang="en-US" sz="3600" dirty="0" smtClean="0">
                <a:solidFill>
                  <a:srgbClr val="FF0000"/>
                </a:solidFill>
                <a:latin typeface="Raleway" charset="0"/>
                <a:ea typeface="Raleway" charset="0"/>
                <a:cs typeface="Raleway" charset="0"/>
              </a:rPr>
              <a:t>12 cases of HCV related cirrhosis</a:t>
            </a:r>
          </a:p>
          <a:p>
            <a:pPr lvl="1"/>
            <a:r>
              <a:rPr lang="en-US" sz="3600" dirty="0" smtClean="0">
                <a:solidFill>
                  <a:srgbClr val="FF0000"/>
                </a:solidFill>
                <a:latin typeface="Raleway" charset="0"/>
                <a:ea typeface="Raleway" charset="0"/>
                <a:cs typeface="Raleway" charset="0"/>
              </a:rPr>
              <a:t>2 cases of HCV related hepatocellular carcinoma (HCC)</a:t>
            </a:r>
            <a:endParaRPr lang="en-US" sz="3600" dirty="0" smtClean="0">
              <a:latin typeface="Raleway" charset="0"/>
              <a:ea typeface="Raleway" charset="0"/>
              <a:cs typeface="Raleway" charset="0"/>
            </a:endParaRPr>
          </a:p>
          <a:p>
            <a:pPr marL="57150" indent="0">
              <a:buNone/>
            </a:pPr>
            <a:r>
              <a:rPr lang="en-US" sz="3600" dirty="0" smtClean="0">
                <a:latin typeface="Raleway" charset="0"/>
                <a:ea typeface="Raleway" charset="0"/>
                <a:cs typeface="Raleway" charset="0"/>
              </a:rPr>
              <a:t>If we treat 104 patients with high cholesterol with statins </a:t>
            </a:r>
            <a:r>
              <a:rPr lang="en-US" sz="3600" dirty="0" smtClean="0">
                <a:solidFill>
                  <a:srgbClr val="FF0000"/>
                </a:solidFill>
                <a:latin typeface="Raleway" charset="0"/>
                <a:ea typeface="Raleway" charset="0"/>
                <a:cs typeface="Raleway" charset="0"/>
              </a:rPr>
              <a:t>for 5 years</a:t>
            </a:r>
            <a:r>
              <a:rPr lang="en-US" sz="3600" dirty="0" smtClean="0">
                <a:latin typeface="Raleway" charset="0"/>
                <a:ea typeface="Raleway" charset="0"/>
                <a:cs typeface="Raleway" charset="0"/>
              </a:rPr>
              <a:t>, we will prevent</a:t>
            </a:r>
          </a:p>
          <a:p>
            <a:pPr marL="57150" indent="0">
              <a:buNone/>
            </a:pPr>
            <a:r>
              <a:rPr lang="en-US" sz="3600" dirty="0">
                <a:latin typeface="Raleway" charset="0"/>
                <a:ea typeface="Raleway" charset="0"/>
                <a:cs typeface="Raleway" charset="0"/>
              </a:rPr>
              <a:t>	</a:t>
            </a:r>
            <a:r>
              <a:rPr lang="en-US" sz="3600" dirty="0" smtClean="0">
                <a:latin typeface="Raleway" charset="0"/>
                <a:ea typeface="Raleway" charset="0"/>
                <a:cs typeface="Raleway" charset="0"/>
              </a:rPr>
              <a:t> </a:t>
            </a:r>
            <a:r>
              <a:rPr lang="en-US" sz="3600" dirty="0" smtClean="0">
                <a:solidFill>
                  <a:srgbClr val="FF0000"/>
                </a:solidFill>
                <a:latin typeface="Raleway" charset="0"/>
                <a:ea typeface="Raleway" charset="0"/>
                <a:cs typeface="Raleway" charset="0"/>
              </a:rPr>
              <a:t>1</a:t>
            </a:r>
            <a:r>
              <a:rPr lang="en-US" sz="3600" dirty="0" smtClean="0">
                <a:latin typeface="Raleway" charset="0"/>
                <a:ea typeface="Raleway" charset="0"/>
                <a:cs typeface="Raleway" charset="0"/>
              </a:rPr>
              <a:t> </a:t>
            </a:r>
            <a:r>
              <a:rPr lang="en-US" sz="3600" dirty="0" smtClean="0">
                <a:solidFill>
                  <a:srgbClr val="FF0000"/>
                </a:solidFill>
                <a:latin typeface="Raleway" charset="0"/>
                <a:ea typeface="Raleway" charset="0"/>
                <a:cs typeface="Raleway" charset="0"/>
              </a:rPr>
              <a:t>first time heart attack</a:t>
            </a:r>
          </a:p>
          <a:p>
            <a:pPr marL="57150" indent="0">
              <a:buNone/>
            </a:pPr>
            <a:r>
              <a:rPr lang="en-US" sz="3600" dirty="0">
                <a:solidFill>
                  <a:srgbClr val="FF0000"/>
                </a:solidFill>
                <a:latin typeface="Raleway" charset="0"/>
                <a:ea typeface="Raleway" charset="0"/>
                <a:cs typeface="Raleway" charset="0"/>
              </a:rPr>
              <a:t>	</a:t>
            </a:r>
            <a:r>
              <a:rPr lang="en-US" sz="3600" dirty="0" smtClean="0">
                <a:solidFill>
                  <a:srgbClr val="FF0000"/>
                </a:solidFill>
                <a:latin typeface="Raleway" charset="0"/>
                <a:ea typeface="Raleway" charset="0"/>
                <a:cs typeface="Raleway" charset="0"/>
              </a:rPr>
              <a:t>¾ of a stroke</a:t>
            </a:r>
            <a:endParaRPr lang="en-US" sz="3600" dirty="0">
              <a:solidFill>
                <a:srgbClr val="FF0000"/>
              </a:solidFill>
              <a:latin typeface="Raleway" charset="0"/>
              <a:ea typeface="Raleway" charset="0"/>
              <a:cs typeface="Raleway" charset="0"/>
            </a:endParaRPr>
          </a:p>
        </p:txBody>
      </p:sp>
    </p:spTree>
    <p:extLst>
      <p:ext uri="{BB962C8B-B14F-4D97-AF65-F5344CB8AC3E}">
        <p14:creationId xmlns:p14="http://schemas.microsoft.com/office/powerpoint/2010/main" val="662690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68398" y="699246"/>
            <a:ext cx="9067802" cy="1200329"/>
          </a:xfrm>
          <a:prstGeom prst="rect">
            <a:avLst/>
          </a:prstGeom>
        </p:spPr>
        <p:txBody>
          <a:bodyPr wrap="square">
            <a:spAutoFit/>
          </a:bodyPr>
          <a:lstStyle/>
          <a:p>
            <a:r>
              <a:rPr lang="en-US" sz="3600" dirty="0">
                <a:latin typeface="Raleway" charset="0"/>
                <a:ea typeface="Raleway" charset="0"/>
                <a:cs typeface="Raleway" charset="0"/>
              </a:rPr>
              <a:t>Incidence of Acute Hepatitis C by </a:t>
            </a:r>
            <a:r>
              <a:rPr lang="en-US" sz="3600" dirty="0" smtClean="0">
                <a:latin typeface="Raleway" charset="0"/>
                <a:ea typeface="Raleway" charset="0"/>
                <a:cs typeface="Raleway" charset="0"/>
              </a:rPr>
              <a:t>Race/Ethnicity (USA)</a:t>
            </a:r>
            <a:endParaRPr lang="en-US" sz="3600" dirty="0">
              <a:latin typeface="Raleway" charset="0"/>
              <a:ea typeface="Raleway" charset="0"/>
              <a:cs typeface="Raleway" charset="0"/>
            </a:endParaRPr>
          </a:p>
        </p:txBody>
      </p:sp>
      <p:sp>
        <p:nvSpPr>
          <p:cNvPr id="6" name="Rectangle 4"/>
          <p:cNvSpPr>
            <a:spLocks noChangeArrowheads="1"/>
          </p:cNvSpPr>
          <p:nvPr/>
        </p:nvSpPr>
        <p:spPr bwMode="auto">
          <a:xfrm>
            <a:off x="1168398" y="6388856"/>
            <a:ext cx="4114800" cy="246221"/>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000" dirty="0">
                <a:latin typeface="Myriad Web Pro"/>
                <a:ea typeface="+mn-ea"/>
                <a:cs typeface="Arial" charset="0"/>
              </a:rPr>
              <a:t>Source: National Notifiable Diseases Surveillance System (NNDSS)</a:t>
            </a:r>
          </a:p>
        </p:txBody>
      </p:sp>
      <p:graphicFrame>
        <p:nvGraphicFramePr>
          <p:cNvPr id="8" name="Chart 7"/>
          <p:cNvGraphicFramePr/>
          <p:nvPr>
            <p:extLst>
              <p:ext uri="{D42A27DB-BD31-4B8C-83A1-F6EECF244321}">
                <p14:modId xmlns:p14="http://schemas.microsoft.com/office/powerpoint/2010/main" val="1417846579"/>
              </p:ext>
            </p:extLst>
          </p:nvPr>
        </p:nvGraphicFramePr>
        <p:xfrm>
          <a:off x="1168398" y="1046166"/>
          <a:ext cx="9017002"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711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ChangeAspect="1"/>
          </p:cNvGraphicFramePr>
          <p:nvPr>
            <p:extLst>
              <p:ext uri="{D42A27DB-BD31-4B8C-83A1-F6EECF244321}">
                <p14:modId xmlns:p14="http://schemas.microsoft.com/office/powerpoint/2010/main" val="382467585"/>
              </p:ext>
            </p:extLst>
          </p:nvPr>
        </p:nvGraphicFramePr>
        <p:xfrm>
          <a:off x="3308869" y="1560977"/>
          <a:ext cx="8909285" cy="448145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5494585" y="2055016"/>
            <a:ext cx="1769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smtClean="0">
                <a:latin typeface="Raleway SemiBold" charset="0"/>
                <a:ea typeface="Raleway SemiBold" charset="0"/>
                <a:cs typeface="Raleway SemiBold" charset="0"/>
              </a:rPr>
              <a:t>Injection Drug</a:t>
            </a:r>
            <a:endParaRPr lang="en-US" b="1" dirty="0">
              <a:latin typeface="Raleway SemiBold" charset="0"/>
              <a:ea typeface="Raleway SemiBold" charset="0"/>
              <a:cs typeface="Raleway SemiBold" charset="0"/>
            </a:endParaRPr>
          </a:p>
        </p:txBody>
      </p:sp>
      <p:sp>
        <p:nvSpPr>
          <p:cNvPr id="8" name="Text Box 4"/>
          <p:cNvSpPr txBox="1">
            <a:spLocks noChangeArrowheads="1"/>
          </p:cNvSpPr>
          <p:nvPr/>
        </p:nvSpPr>
        <p:spPr bwMode="auto">
          <a:xfrm>
            <a:off x="10724145" y="2424348"/>
            <a:ext cx="9709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latin typeface="Raleway SemiBold" charset="0"/>
                <a:ea typeface="Raleway SemiBold" charset="0"/>
                <a:cs typeface="Raleway SemiBold" charset="0"/>
              </a:rPr>
              <a:t>Sexual</a:t>
            </a:r>
            <a:r>
              <a:rPr lang="en-US" b="1" dirty="0">
                <a:solidFill>
                  <a:srgbClr val="FF0000"/>
                </a:solidFill>
                <a:latin typeface="Raleway SemiBold" charset="0"/>
                <a:ea typeface="Raleway SemiBold" charset="0"/>
                <a:cs typeface="Raleway SemiBold" charset="0"/>
              </a:rPr>
              <a:t> </a:t>
            </a:r>
          </a:p>
        </p:txBody>
      </p:sp>
      <p:sp>
        <p:nvSpPr>
          <p:cNvPr id="9" name="Rectangle 6"/>
          <p:cNvSpPr>
            <a:spLocks noChangeArrowheads="1"/>
          </p:cNvSpPr>
          <p:nvPr/>
        </p:nvSpPr>
        <p:spPr bwMode="auto">
          <a:xfrm>
            <a:off x="9273248" y="5170860"/>
            <a:ext cx="11551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latin typeface="Raleway SemiBold" charset="0"/>
                <a:ea typeface="Raleway SemiBold" charset="0"/>
                <a:cs typeface="Raleway SemiBold" charset="0"/>
              </a:rPr>
              <a:t>Unknown</a:t>
            </a:r>
            <a:r>
              <a:rPr lang="en-US" sz="1600" b="1" dirty="0">
                <a:solidFill>
                  <a:srgbClr val="00B050"/>
                </a:solidFill>
                <a:latin typeface="Raleway SemiBold" charset="0"/>
                <a:ea typeface="Raleway SemiBold" charset="0"/>
                <a:cs typeface="Raleway SemiBold" charset="0"/>
              </a:rPr>
              <a:t> </a:t>
            </a:r>
          </a:p>
        </p:txBody>
      </p:sp>
      <p:sp>
        <p:nvSpPr>
          <p:cNvPr id="14" name="Rectangle 8"/>
          <p:cNvSpPr>
            <a:spLocks noChangeArrowheads="1"/>
          </p:cNvSpPr>
          <p:nvPr/>
        </p:nvSpPr>
        <p:spPr bwMode="auto">
          <a:xfrm>
            <a:off x="11066427" y="3657051"/>
            <a:ext cx="1378006"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1600" b="1" dirty="0">
                <a:latin typeface="Raleway" charset="0"/>
                <a:ea typeface="Raleway" charset="0"/>
                <a:cs typeface="Raleway" charset="0"/>
              </a:rPr>
              <a:t>Transfusion</a:t>
            </a:r>
            <a:r>
              <a:rPr lang="en-US" sz="1600" dirty="0">
                <a:latin typeface="Raleway" charset="0"/>
                <a:ea typeface="Raleway" charset="0"/>
                <a:cs typeface="Raleway" charset="0"/>
              </a:rPr>
              <a:t> </a:t>
            </a:r>
          </a:p>
        </p:txBody>
      </p:sp>
      <p:sp>
        <p:nvSpPr>
          <p:cNvPr id="15" name="Text Box 5"/>
          <p:cNvSpPr txBox="1">
            <a:spLocks noChangeArrowheads="1"/>
          </p:cNvSpPr>
          <p:nvPr/>
        </p:nvSpPr>
        <p:spPr bwMode="auto">
          <a:xfrm>
            <a:off x="10666956" y="4655844"/>
            <a:ext cx="8515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latin typeface="Raleway SemiBold" charset="0"/>
                <a:ea typeface="Raleway SemiBold" charset="0"/>
                <a:cs typeface="Raleway SemiBold" charset="0"/>
              </a:rPr>
              <a:t>Other* </a:t>
            </a:r>
            <a:endParaRPr lang="en-US" sz="1600" b="1" dirty="0">
              <a:solidFill>
                <a:srgbClr val="FFFFFF"/>
              </a:solidFill>
              <a:latin typeface="Raleway SemiBold" charset="0"/>
              <a:ea typeface="Raleway SemiBold" charset="0"/>
              <a:cs typeface="Raleway SemiBold" charset="0"/>
            </a:endParaRPr>
          </a:p>
        </p:txBody>
      </p:sp>
      <p:sp>
        <p:nvSpPr>
          <p:cNvPr id="3" name="Rectangle 2"/>
          <p:cNvSpPr/>
          <p:nvPr/>
        </p:nvSpPr>
        <p:spPr>
          <a:xfrm>
            <a:off x="1015111" y="1336974"/>
            <a:ext cx="3955546" cy="5016758"/>
          </a:xfrm>
          <a:prstGeom prst="rect">
            <a:avLst/>
          </a:prstGeom>
        </p:spPr>
        <p:txBody>
          <a:bodyPr wrap="square">
            <a:spAutoFit/>
          </a:bodyPr>
          <a:lstStyle/>
          <a:p>
            <a:r>
              <a:rPr lang="en-US" sz="2000" dirty="0" smtClean="0">
                <a:latin typeface="Raleway" charset="0"/>
                <a:ea typeface="Raleway" charset="0"/>
                <a:cs typeface="Raleway" charset="0"/>
              </a:rPr>
              <a:t>Blood </a:t>
            </a:r>
          </a:p>
          <a:p>
            <a:pPr lvl="1"/>
            <a:r>
              <a:rPr lang="en-US" sz="2000" dirty="0" smtClean="0">
                <a:latin typeface="Raleway" charset="0"/>
                <a:ea typeface="Raleway" charset="0"/>
                <a:cs typeface="Raleway" charset="0"/>
              </a:rPr>
              <a:t>IVDU is the leading cause in the United States</a:t>
            </a:r>
          </a:p>
          <a:p>
            <a:pPr lvl="2"/>
            <a:r>
              <a:rPr lang="en-US" sz="2000" dirty="0" smtClean="0">
                <a:latin typeface="Raleway" charset="0"/>
                <a:ea typeface="Raleway" charset="0"/>
                <a:cs typeface="Raleway" charset="0"/>
              </a:rPr>
              <a:t>Snorting</a:t>
            </a:r>
          </a:p>
          <a:p>
            <a:pPr lvl="1"/>
            <a:r>
              <a:rPr lang="en-US" sz="2000" dirty="0" smtClean="0">
                <a:latin typeface="Raleway" charset="0"/>
                <a:ea typeface="Raleway" charset="0"/>
                <a:cs typeface="Raleway" charset="0"/>
              </a:rPr>
              <a:t>Percutaneous injuries</a:t>
            </a:r>
          </a:p>
          <a:p>
            <a:pPr lvl="1"/>
            <a:r>
              <a:rPr lang="en-US" sz="2000" dirty="0" smtClean="0">
                <a:latin typeface="Raleway" charset="0"/>
                <a:ea typeface="Raleway" charset="0"/>
                <a:cs typeface="Raleway" charset="0"/>
              </a:rPr>
              <a:t>Dental</a:t>
            </a:r>
          </a:p>
          <a:p>
            <a:pPr lvl="1"/>
            <a:r>
              <a:rPr lang="en-US" sz="2000" dirty="0" smtClean="0">
                <a:latin typeface="Raleway" charset="0"/>
                <a:ea typeface="Raleway" charset="0"/>
                <a:cs typeface="Raleway" charset="0"/>
              </a:rPr>
              <a:t>Non Professional Tattoo</a:t>
            </a:r>
          </a:p>
          <a:p>
            <a:pPr lvl="1"/>
            <a:r>
              <a:rPr lang="en-US" sz="2000" dirty="0" smtClean="0">
                <a:latin typeface="Raleway" charset="0"/>
                <a:ea typeface="Raleway" charset="0"/>
                <a:cs typeface="Raleway" charset="0"/>
              </a:rPr>
              <a:t>Blood transfusion (Before 1992)</a:t>
            </a:r>
          </a:p>
          <a:p>
            <a:pPr marL="411480" lvl="1" indent="0">
              <a:buNone/>
            </a:pPr>
            <a:endParaRPr lang="en-US" sz="2000" dirty="0" smtClean="0">
              <a:latin typeface="Raleway" charset="0"/>
              <a:ea typeface="Raleway" charset="0"/>
              <a:cs typeface="Raleway" charset="0"/>
            </a:endParaRPr>
          </a:p>
          <a:p>
            <a:r>
              <a:rPr lang="en-US" sz="2000" dirty="0" smtClean="0">
                <a:latin typeface="Raleway" charset="0"/>
                <a:ea typeface="Raleway" charset="0"/>
                <a:cs typeface="Raleway" charset="0"/>
              </a:rPr>
              <a:t>Sexual contact</a:t>
            </a:r>
          </a:p>
          <a:p>
            <a:pPr lvl="1"/>
            <a:r>
              <a:rPr lang="en-US" sz="2000" dirty="0" smtClean="0">
                <a:latin typeface="Raleway" charset="0"/>
                <a:ea typeface="Raleway" charset="0"/>
                <a:cs typeface="Raleway" charset="0"/>
              </a:rPr>
              <a:t>Rare in heterosexual</a:t>
            </a:r>
          </a:p>
          <a:p>
            <a:pPr lvl="1"/>
            <a:r>
              <a:rPr lang="en-US" sz="2000" dirty="0" smtClean="0">
                <a:latin typeface="Raleway" charset="0"/>
                <a:ea typeface="Raleway" charset="0"/>
                <a:cs typeface="Raleway" charset="0"/>
              </a:rPr>
              <a:t>More frequent in HIV + MSM</a:t>
            </a:r>
            <a:br>
              <a:rPr lang="en-US" sz="2000" dirty="0" smtClean="0">
                <a:latin typeface="Raleway" charset="0"/>
                <a:ea typeface="Raleway" charset="0"/>
                <a:cs typeface="Raleway" charset="0"/>
              </a:rPr>
            </a:br>
            <a:endParaRPr lang="en-US" sz="2000" dirty="0" smtClean="0">
              <a:latin typeface="Raleway" charset="0"/>
              <a:ea typeface="Raleway" charset="0"/>
              <a:cs typeface="Raleway" charset="0"/>
            </a:endParaRPr>
          </a:p>
          <a:p>
            <a:r>
              <a:rPr lang="en-US" sz="2000" dirty="0" smtClean="0">
                <a:latin typeface="Raleway" charset="0"/>
                <a:ea typeface="Raleway" charset="0"/>
                <a:cs typeface="Raleway" charset="0"/>
              </a:rPr>
              <a:t>Mother-to-child </a:t>
            </a:r>
          </a:p>
          <a:p>
            <a:pPr lvl="1"/>
            <a:r>
              <a:rPr lang="en-US" sz="2000" dirty="0" smtClean="0">
                <a:latin typeface="Raleway" charset="0"/>
                <a:ea typeface="Raleway" charset="0"/>
                <a:cs typeface="Raleway" charset="0"/>
              </a:rPr>
              <a:t>The rate is 1.7% - 4.3 %</a:t>
            </a:r>
          </a:p>
        </p:txBody>
      </p:sp>
      <p:sp>
        <p:nvSpPr>
          <p:cNvPr id="16" name="TextBox 15"/>
          <p:cNvSpPr txBox="1"/>
          <p:nvPr/>
        </p:nvSpPr>
        <p:spPr>
          <a:xfrm>
            <a:off x="1015111" y="646996"/>
            <a:ext cx="8343310" cy="646331"/>
          </a:xfrm>
          <a:prstGeom prst="rect">
            <a:avLst/>
          </a:prstGeom>
          <a:noFill/>
        </p:spPr>
        <p:txBody>
          <a:bodyPr wrap="none" rtlCol="0">
            <a:spAutoFit/>
          </a:bodyPr>
          <a:lstStyle/>
          <a:p>
            <a:r>
              <a:rPr lang="en-US" sz="3600" dirty="0" smtClean="0">
                <a:latin typeface="Raleway" charset="0"/>
                <a:ea typeface="Raleway" charset="0"/>
                <a:cs typeface="Raleway" charset="0"/>
              </a:rPr>
              <a:t>HCV Transmission (USA)*Limited Data*</a:t>
            </a:r>
            <a:endParaRPr lang="en-US" sz="3600" dirty="0">
              <a:latin typeface="Raleway" charset="0"/>
              <a:ea typeface="Raleway" charset="0"/>
              <a:cs typeface="Raleway" charset="0"/>
            </a:endParaRPr>
          </a:p>
        </p:txBody>
      </p:sp>
      <p:sp>
        <p:nvSpPr>
          <p:cNvPr id="17" name="Rectangle 16"/>
          <p:cNvSpPr/>
          <p:nvPr/>
        </p:nvSpPr>
        <p:spPr>
          <a:xfrm>
            <a:off x="1015111" y="6439235"/>
            <a:ext cx="6096000" cy="276999"/>
          </a:xfrm>
          <a:prstGeom prst="rect">
            <a:avLst/>
          </a:prstGeom>
        </p:spPr>
        <p:txBody>
          <a:bodyPr>
            <a:spAutoFit/>
          </a:bodyPr>
          <a:lstStyle/>
          <a:p>
            <a:pPr eaLnBrk="0" hangingPunct="0"/>
            <a:r>
              <a:rPr lang="en-US" sz="1200" dirty="0" smtClean="0">
                <a:cs typeface="Arial" charset="0"/>
              </a:rPr>
              <a:t>CDC,  National Notifiable Diseases Surveillance System (NNDSS)</a:t>
            </a:r>
            <a:endParaRPr lang="en-US" sz="1200" dirty="0">
              <a:cs typeface="Arial" charset="0"/>
            </a:endParaRPr>
          </a:p>
        </p:txBody>
      </p:sp>
    </p:spTree>
    <p:extLst>
      <p:ext uri="{BB962C8B-B14F-4D97-AF65-F5344CB8AC3E}">
        <p14:creationId xmlns:p14="http://schemas.microsoft.com/office/powerpoint/2010/main" val="440943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84928" y="2863796"/>
            <a:ext cx="10366043" cy="1200329"/>
          </a:xfrm>
          <a:prstGeom prst="rect">
            <a:avLst/>
          </a:prstGeom>
          <a:noFill/>
        </p:spPr>
        <p:txBody>
          <a:bodyPr wrap="none" rtlCol="0">
            <a:spAutoFit/>
          </a:bodyPr>
          <a:lstStyle/>
          <a:p>
            <a:r>
              <a:rPr lang="en-US" sz="3600" dirty="0" smtClean="0">
                <a:latin typeface="Raleway" charset="0"/>
                <a:ea typeface="Raleway" charset="0"/>
                <a:cs typeface="Raleway" charset="0"/>
              </a:rPr>
              <a:t>Today Over 80% of HCV Transmission Occurs in </a:t>
            </a:r>
          </a:p>
          <a:p>
            <a:r>
              <a:rPr lang="en-US" sz="3600" dirty="0" smtClean="0">
                <a:latin typeface="Raleway" charset="0"/>
                <a:ea typeface="Raleway" charset="0"/>
                <a:cs typeface="Raleway" charset="0"/>
              </a:rPr>
              <a:t>People Who Inject Drugs (PWID)</a:t>
            </a:r>
          </a:p>
        </p:txBody>
      </p:sp>
    </p:spTree>
    <p:extLst>
      <p:ext uri="{BB962C8B-B14F-4D97-AF65-F5344CB8AC3E}">
        <p14:creationId xmlns:p14="http://schemas.microsoft.com/office/powerpoint/2010/main" val="89998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39800" y="2586798"/>
            <a:ext cx="9969500" cy="1754326"/>
          </a:xfrm>
          <a:prstGeom prst="rect">
            <a:avLst/>
          </a:prstGeom>
          <a:noFill/>
        </p:spPr>
        <p:txBody>
          <a:bodyPr wrap="square" rtlCol="0">
            <a:spAutoFit/>
          </a:bodyPr>
          <a:lstStyle/>
          <a:p>
            <a:pPr marL="0" lvl="1" indent="0">
              <a:buSzPct val="70000"/>
              <a:buFont typeface="Wingdings" pitchFamily="2" charset="2"/>
              <a:buNone/>
            </a:pPr>
            <a:r>
              <a:rPr lang="en-US" altLang="en-US" sz="3600" dirty="0" smtClean="0">
                <a:latin typeface="Raleway" charset="0"/>
                <a:ea typeface="Raleway" charset="0"/>
                <a:cs typeface="Raleway" charset="0"/>
              </a:rPr>
              <a:t>More People </a:t>
            </a:r>
            <a:r>
              <a:rPr lang="en-US" altLang="en-US" sz="3600" dirty="0">
                <a:latin typeface="Raleway" charset="0"/>
                <a:ea typeface="Raleway" charset="0"/>
                <a:cs typeface="Raleway" charset="0"/>
              </a:rPr>
              <a:t>A</a:t>
            </a:r>
            <a:r>
              <a:rPr lang="en-US" altLang="en-US" sz="3600" dirty="0" smtClean="0">
                <a:latin typeface="Raleway" charset="0"/>
                <a:ea typeface="Raleway" charset="0"/>
                <a:cs typeface="Raleway" charset="0"/>
              </a:rPr>
              <a:t>re </a:t>
            </a:r>
            <a:r>
              <a:rPr lang="en-US" altLang="en-US" sz="3600" dirty="0">
                <a:latin typeface="Raleway" charset="0"/>
                <a:ea typeface="Raleway" charset="0"/>
                <a:cs typeface="Raleway" charset="0"/>
              </a:rPr>
              <a:t>D</a:t>
            </a:r>
            <a:r>
              <a:rPr lang="en-US" altLang="en-US" sz="3600" dirty="0" smtClean="0">
                <a:latin typeface="Raleway" charset="0"/>
                <a:ea typeface="Raleway" charset="0"/>
                <a:cs typeface="Raleway" charset="0"/>
              </a:rPr>
              <a:t>ying of HCV Than </a:t>
            </a:r>
            <a:r>
              <a:rPr lang="en-US" altLang="en-US" sz="3600" dirty="0">
                <a:latin typeface="Raleway" charset="0"/>
                <a:ea typeface="Raleway" charset="0"/>
                <a:cs typeface="Raleway" charset="0"/>
              </a:rPr>
              <a:t>A</a:t>
            </a:r>
            <a:r>
              <a:rPr lang="en-US" altLang="en-US" sz="3600" dirty="0" smtClean="0">
                <a:latin typeface="Raleway" charset="0"/>
                <a:ea typeface="Raleway" charset="0"/>
                <a:cs typeface="Raleway" charset="0"/>
              </a:rPr>
              <a:t>ll 60 Other </a:t>
            </a:r>
            <a:r>
              <a:rPr lang="en-US" altLang="en-US" sz="3600" dirty="0">
                <a:latin typeface="Raleway" charset="0"/>
                <a:ea typeface="Raleway" charset="0"/>
                <a:cs typeface="Raleway" charset="0"/>
              </a:rPr>
              <a:t>N</a:t>
            </a:r>
            <a:r>
              <a:rPr lang="en-US" altLang="en-US" sz="3600" dirty="0" smtClean="0">
                <a:latin typeface="Raleway" charset="0"/>
                <a:ea typeface="Raleway" charset="0"/>
                <a:cs typeface="Raleway" charset="0"/>
              </a:rPr>
              <a:t>ationally </a:t>
            </a:r>
            <a:r>
              <a:rPr lang="en-US" altLang="en-US" sz="3600" dirty="0">
                <a:latin typeface="Raleway" charset="0"/>
                <a:ea typeface="Raleway" charset="0"/>
                <a:cs typeface="Raleway" charset="0"/>
              </a:rPr>
              <a:t>N</a:t>
            </a:r>
            <a:r>
              <a:rPr lang="en-US" altLang="en-US" sz="3600" dirty="0" smtClean="0">
                <a:latin typeface="Raleway" charset="0"/>
                <a:ea typeface="Raleway" charset="0"/>
                <a:cs typeface="Raleway" charset="0"/>
              </a:rPr>
              <a:t>otifiable </a:t>
            </a:r>
            <a:r>
              <a:rPr lang="en-US" altLang="en-US" sz="3600" dirty="0">
                <a:latin typeface="Raleway" charset="0"/>
                <a:ea typeface="Raleway" charset="0"/>
                <a:cs typeface="Raleway" charset="0"/>
              </a:rPr>
              <a:t>I</a:t>
            </a:r>
            <a:r>
              <a:rPr lang="en-US" altLang="en-US" sz="3600" dirty="0" smtClean="0">
                <a:latin typeface="Raleway" charset="0"/>
                <a:ea typeface="Raleway" charset="0"/>
                <a:cs typeface="Raleway" charset="0"/>
              </a:rPr>
              <a:t>nfectious </a:t>
            </a:r>
            <a:r>
              <a:rPr lang="en-US" altLang="en-US" sz="3600" dirty="0">
                <a:latin typeface="Raleway" charset="0"/>
                <a:ea typeface="Raleway" charset="0"/>
                <a:cs typeface="Raleway" charset="0"/>
              </a:rPr>
              <a:t>D</a:t>
            </a:r>
            <a:r>
              <a:rPr lang="en-US" altLang="en-US" sz="3600" dirty="0" smtClean="0">
                <a:latin typeface="Raleway" charset="0"/>
                <a:ea typeface="Raleway" charset="0"/>
                <a:cs typeface="Raleway" charset="0"/>
              </a:rPr>
              <a:t>iseases </a:t>
            </a:r>
            <a:r>
              <a:rPr lang="en-US" altLang="en-US" sz="3600" dirty="0">
                <a:latin typeface="Raleway" charset="0"/>
                <a:ea typeface="Raleway" charset="0"/>
                <a:cs typeface="Raleway" charset="0"/>
              </a:rPr>
              <a:t>C</a:t>
            </a:r>
            <a:r>
              <a:rPr lang="en-US" altLang="en-US" sz="3600" dirty="0" smtClean="0">
                <a:latin typeface="Raleway" charset="0"/>
                <a:ea typeface="Raleway" charset="0"/>
                <a:cs typeface="Raleway" charset="0"/>
              </a:rPr>
              <a:t>ombined.</a:t>
            </a:r>
          </a:p>
        </p:txBody>
      </p:sp>
    </p:spTree>
    <p:extLst>
      <p:ext uri="{BB962C8B-B14F-4D97-AF65-F5344CB8AC3E}">
        <p14:creationId xmlns:p14="http://schemas.microsoft.com/office/powerpoint/2010/main" val="1853632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corinna.corboy\Documents\OHAIDP\A Hepatitis Program\1 Hepatitis Presentations\hcv-mortality.jpg"/>
          <p:cNvPicPr>
            <a:picLocks noChangeAspect="1" noChangeArrowheads="1"/>
          </p:cNvPicPr>
          <p:nvPr/>
        </p:nvPicPr>
        <p:blipFill>
          <a:blip r:embed="rId2">
            <a:extLst>
              <a:ext uri="{28A0092B-C50C-407E-A947-70E740481C1C}">
                <a14:useLocalDpi xmlns:a14="http://schemas.microsoft.com/office/drawing/2010/main" val="0"/>
              </a:ext>
            </a:extLst>
          </a:blip>
          <a:srcRect t="6866" b="9402"/>
          <a:stretch>
            <a:fillRect/>
          </a:stretch>
        </p:blipFill>
        <p:spPr bwMode="auto">
          <a:xfrm>
            <a:off x="968038" y="674592"/>
            <a:ext cx="8839199" cy="589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093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DISCLOSURES</a:t>
            </a:r>
          </a:p>
        </p:txBody>
      </p:sp>
      <p:sp>
        <p:nvSpPr>
          <p:cNvPr id="3" name="Content Placeholder 2"/>
          <p:cNvSpPr>
            <a:spLocks noGrp="1"/>
          </p:cNvSpPr>
          <p:nvPr>
            <p:ph idx="1"/>
          </p:nvPr>
        </p:nvSpPr>
        <p:spPr/>
        <p:txBody>
          <a:bodyPr/>
          <a:lstStyle/>
          <a:p>
            <a:pPr marL="0" indent="0">
              <a:buNone/>
            </a:pPr>
            <a:r>
              <a:rPr lang="en-US" sz="2200" b="1" u="sng" dirty="0">
                <a:solidFill>
                  <a:prstClr val="black"/>
                </a:solidFill>
              </a:rPr>
              <a:t>COMPLETING THIS ACTIVITY</a:t>
            </a:r>
            <a:endParaRPr lang="en-US" sz="2200" dirty="0">
              <a:solidFill>
                <a:prstClr val="black"/>
              </a:solidFill>
            </a:endParaRPr>
          </a:p>
          <a:p>
            <a:pPr marL="0" indent="0">
              <a:buNone/>
            </a:pPr>
            <a:r>
              <a:rPr lang="en-US" sz="2200" dirty="0">
                <a:solidFill>
                  <a:prstClr val="black"/>
                </a:solidFill>
              </a:rPr>
              <a:t>Upon successful completion of this activity 7</a:t>
            </a:r>
            <a:r>
              <a:rPr lang="en-US" sz="2200" dirty="0" smtClean="0">
                <a:solidFill>
                  <a:prstClr val="black"/>
                </a:solidFill>
              </a:rPr>
              <a:t> contact hours </a:t>
            </a:r>
            <a:r>
              <a:rPr lang="en-US" sz="2200" dirty="0">
                <a:solidFill>
                  <a:prstClr val="black"/>
                </a:solidFill>
              </a:rPr>
              <a:t>will be awarded</a:t>
            </a:r>
          </a:p>
          <a:p>
            <a:pPr marL="0" indent="0">
              <a:buNone/>
            </a:pPr>
            <a:r>
              <a:rPr lang="en-US" sz="2200" dirty="0" smtClean="0">
                <a:solidFill>
                  <a:prstClr val="black"/>
                </a:solidFill>
              </a:rPr>
              <a:t>Successful </a:t>
            </a:r>
            <a:r>
              <a:rPr lang="en-US" sz="2200" dirty="0">
                <a:solidFill>
                  <a:prstClr val="black"/>
                </a:solidFill>
              </a:rPr>
              <a:t>completion of this continuing education activity includes the following: </a:t>
            </a:r>
          </a:p>
          <a:p>
            <a:r>
              <a:rPr lang="en-US" sz="2200" dirty="0">
                <a:solidFill>
                  <a:prstClr val="black"/>
                </a:solidFill>
              </a:rPr>
              <a:t>Attending the entire CE activity; </a:t>
            </a:r>
          </a:p>
          <a:p>
            <a:pPr lvl="0"/>
            <a:r>
              <a:rPr lang="en-US" sz="2200" dirty="0">
                <a:solidFill>
                  <a:prstClr val="black"/>
                </a:solidFill>
              </a:rPr>
              <a:t>Completing the online evaluation; </a:t>
            </a:r>
          </a:p>
          <a:p>
            <a:pPr lvl="0"/>
            <a:r>
              <a:rPr lang="en-US" sz="2200" dirty="0">
                <a:solidFill>
                  <a:prstClr val="black"/>
                </a:solidFill>
              </a:rPr>
              <a:t>Submitting an online CE request.</a:t>
            </a:r>
          </a:p>
          <a:p>
            <a:pPr lvl="0"/>
            <a:endParaRPr lang="en-US" sz="2200" dirty="0">
              <a:solidFill>
                <a:prstClr val="black"/>
              </a:solidFill>
            </a:endParaRPr>
          </a:p>
          <a:p>
            <a:pPr marL="0" indent="0">
              <a:buNone/>
            </a:pPr>
            <a:r>
              <a:rPr lang="en-US" sz="2200" dirty="0">
                <a:solidFill>
                  <a:prstClr val="black"/>
                </a:solidFill>
              </a:rPr>
              <a:t>Your certificate will be sent via email</a:t>
            </a:r>
            <a:br>
              <a:rPr lang="en-US" sz="2200" dirty="0">
                <a:solidFill>
                  <a:prstClr val="black"/>
                </a:solidFill>
              </a:rPr>
            </a:br>
            <a:r>
              <a:rPr lang="en-US" sz="2200" dirty="0">
                <a:solidFill>
                  <a:prstClr val="black"/>
                </a:solidFill>
              </a:rPr>
              <a:t>If you have any questions about this CE activity, contact Michelle Daugherty at </a:t>
            </a:r>
            <a:r>
              <a:rPr lang="en-US" sz="2200" dirty="0">
                <a:solidFill>
                  <a:srgbClr val="0070C0"/>
                </a:solidFill>
                <a:hlinkClick r:id="rId2"/>
              </a:rPr>
              <a:t>mdaugherty@cardeaservices.org</a:t>
            </a:r>
            <a:r>
              <a:rPr lang="en-US" sz="2200" dirty="0">
                <a:solidFill>
                  <a:srgbClr val="00B0F0"/>
                </a:solidFill>
              </a:rPr>
              <a:t> </a:t>
            </a:r>
            <a:r>
              <a:rPr lang="en-US" sz="2200" dirty="0">
                <a:solidFill>
                  <a:prstClr val="black"/>
                </a:solidFill>
              </a:rPr>
              <a:t>or (206) 447-9538</a:t>
            </a:r>
            <a:br>
              <a:rPr lang="en-US" sz="2200" dirty="0">
                <a:solidFill>
                  <a:prstClr val="black"/>
                </a:solidFill>
              </a:rPr>
            </a:br>
            <a:r>
              <a:rPr lang="en-US" sz="2200" dirty="0">
                <a:solidFill>
                  <a:prstClr val="black"/>
                </a:solidFill>
              </a:rPr>
              <a:t/>
            </a:r>
            <a:br>
              <a:rPr lang="en-US" sz="2200" dirty="0">
                <a:solidFill>
                  <a:prstClr val="black"/>
                </a:solidFill>
              </a:rPr>
            </a:br>
            <a:endParaRPr lang="en-US" sz="1500" dirty="0">
              <a:solidFill>
                <a:prstClr val="black"/>
              </a:solidFill>
            </a:endParaRPr>
          </a:p>
          <a:p>
            <a:pPr marL="0" indent="0">
              <a:buNone/>
            </a:pPr>
            <a:endParaRPr lang="en-US" dirty="0"/>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3745152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nvSpPr>
        <p:spPr>
          <a:xfrm>
            <a:off x="1277053" y="1198953"/>
            <a:ext cx="8677040" cy="743712"/>
          </a:xfrm>
          <a:prstGeom prst="rightArrow">
            <a:avLst>
              <a:gd name="adj1" fmla="val 50000"/>
              <a:gd name="adj2" fmla="val 43169"/>
            </a:avLst>
          </a:prstGeom>
          <a:solidFill>
            <a:srgbClr val="5A72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prstClr val="white"/>
              </a:solidFill>
            </a:endParaRPr>
          </a:p>
        </p:txBody>
      </p:sp>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19"/>
          <p:cNvSpPr>
            <a:spLocks/>
          </p:cNvSpPr>
          <p:nvPr/>
        </p:nvSpPr>
        <p:spPr bwMode="auto">
          <a:xfrm>
            <a:off x="8299029" y="1942665"/>
            <a:ext cx="1655064" cy="3371088"/>
          </a:xfrm>
          <a:prstGeom prst="rect">
            <a:avLst/>
          </a:prstGeom>
          <a:solidFill>
            <a:schemeClr val="accent6">
              <a:lumMod val="40000"/>
              <a:lumOff val="60000"/>
              <a:alpha val="71000"/>
            </a:schemeClr>
          </a:solidFill>
          <a:ln w="9525">
            <a:noFill/>
            <a:miter lim="800000"/>
            <a:headEnd/>
            <a:tailEnd/>
          </a:ln>
        </p:spPr>
        <p:txBody>
          <a:bodyPr anchor="t">
            <a:prstTxWarp prst="textNoShape">
              <a:avLst/>
            </a:prstTxWarp>
          </a:bodyPr>
          <a:lstStyle/>
          <a:p>
            <a:pPr marL="342900" indent="-342900" algn="ctr" eaLnBrk="0" fontAlgn="base" hangingPunct="0">
              <a:lnSpc>
                <a:spcPct val="60000"/>
              </a:lnSpc>
              <a:spcBef>
                <a:spcPct val="0"/>
              </a:spcBef>
              <a:spcAft>
                <a:spcPct val="0"/>
              </a:spcAft>
              <a:buClr>
                <a:srgbClr val="7592A4"/>
              </a:buClr>
              <a:buFont typeface="Arial" pitchFamily="-110" charset="0"/>
              <a:buNone/>
            </a:pPr>
            <a:endParaRPr lang="en-US" sz="2000" dirty="0">
              <a:solidFill>
                <a:srgbClr val="000000"/>
              </a:solidFill>
              <a:ea typeface="ＭＳ Ｐゴシック" pitchFamily="-110" charset="-128"/>
              <a:cs typeface="ＭＳ Ｐゴシック" pitchFamily="-110" charset="-128"/>
            </a:endParaRPr>
          </a:p>
          <a:p>
            <a:pPr marL="342900" indent="-342900" algn="ctr" eaLnBrk="0" fontAlgn="base" hangingPunct="0">
              <a:lnSpc>
                <a:spcPct val="60000"/>
              </a:lnSpc>
              <a:spcBef>
                <a:spcPct val="0"/>
              </a:spcBef>
              <a:spcAft>
                <a:spcPct val="0"/>
              </a:spcAft>
              <a:buClr>
                <a:srgbClr val="7592A4"/>
              </a:buClr>
              <a:buFont typeface="Arial" pitchFamily="-110" charset="0"/>
              <a:buNone/>
            </a:pPr>
            <a:r>
              <a:rPr lang="en-US" sz="2000" dirty="0" smtClean="0">
                <a:solidFill>
                  <a:srgbClr val="000000"/>
                </a:solidFill>
                <a:ea typeface="ＭＳ Ｐゴシック" pitchFamily="-110" charset="-128"/>
                <a:cs typeface="ＭＳ Ｐゴシック" pitchFamily="-110" charset="-128"/>
              </a:rPr>
              <a:t>25-30 years</a:t>
            </a:r>
            <a:endParaRPr lang="en-US" sz="2000" dirty="0">
              <a:solidFill>
                <a:srgbClr val="000000"/>
              </a:solidFill>
              <a:ea typeface="ＭＳ Ｐゴシック" pitchFamily="-110" charset="-128"/>
              <a:cs typeface="ＭＳ Ｐゴシック" pitchFamily="-110" charset="-128"/>
            </a:endParaRPr>
          </a:p>
        </p:txBody>
      </p:sp>
      <p:sp>
        <p:nvSpPr>
          <p:cNvPr id="5" name="Right Arrow 24"/>
          <p:cNvSpPr/>
          <p:nvPr/>
        </p:nvSpPr>
        <p:spPr>
          <a:xfrm rot="1009185">
            <a:off x="2026762" y="3131163"/>
            <a:ext cx="6521635" cy="1526543"/>
          </a:xfrm>
          <a:custGeom>
            <a:avLst/>
            <a:gdLst>
              <a:gd name="connsiteX0" fmla="*/ 0 w 6740795"/>
              <a:gd name="connsiteY0" fmla="*/ 104152 h 534416"/>
              <a:gd name="connsiteX1" fmla="*/ 6400474 w 6740795"/>
              <a:gd name="connsiteY1" fmla="*/ 104152 h 534416"/>
              <a:gd name="connsiteX2" fmla="*/ 6400474 w 6740795"/>
              <a:gd name="connsiteY2" fmla="*/ 0 h 534416"/>
              <a:gd name="connsiteX3" fmla="*/ 6740795 w 6740795"/>
              <a:gd name="connsiteY3" fmla="*/ 267208 h 534416"/>
              <a:gd name="connsiteX4" fmla="*/ 6400474 w 6740795"/>
              <a:gd name="connsiteY4" fmla="*/ 534416 h 534416"/>
              <a:gd name="connsiteX5" fmla="*/ 6400474 w 6740795"/>
              <a:gd name="connsiteY5" fmla="*/ 430264 h 534416"/>
              <a:gd name="connsiteX6" fmla="*/ 0 w 6740795"/>
              <a:gd name="connsiteY6" fmla="*/ 430264 h 534416"/>
              <a:gd name="connsiteX7" fmla="*/ 0 w 6740795"/>
              <a:gd name="connsiteY7" fmla="*/ 104152 h 534416"/>
              <a:gd name="connsiteX0" fmla="*/ 202254 w 6943049"/>
              <a:gd name="connsiteY0" fmla="*/ 104152 h 939434"/>
              <a:gd name="connsiteX1" fmla="*/ 6602728 w 6943049"/>
              <a:gd name="connsiteY1" fmla="*/ 104152 h 939434"/>
              <a:gd name="connsiteX2" fmla="*/ 6602728 w 6943049"/>
              <a:gd name="connsiteY2" fmla="*/ 0 h 939434"/>
              <a:gd name="connsiteX3" fmla="*/ 6943049 w 6943049"/>
              <a:gd name="connsiteY3" fmla="*/ 267208 h 939434"/>
              <a:gd name="connsiteX4" fmla="*/ 6602728 w 6943049"/>
              <a:gd name="connsiteY4" fmla="*/ 534416 h 939434"/>
              <a:gd name="connsiteX5" fmla="*/ 6602728 w 6943049"/>
              <a:gd name="connsiteY5" fmla="*/ 430264 h 939434"/>
              <a:gd name="connsiteX6" fmla="*/ 0 w 6943049"/>
              <a:gd name="connsiteY6" fmla="*/ 939434 h 939434"/>
              <a:gd name="connsiteX7" fmla="*/ 202254 w 6943049"/>
              <a:gd name="connsiteY7" fmla="*/ 104152 h 939434"/>
              <a:gd name="connsiteX0" fmla="*/ 245832 w 6943049"/>
              <a:gd name="connsiteY0" fmla="*/ 0 h 1356481"/>
              <a:gd name="connsiteX1" fmla="*/ 6602728 w 6943049"/>
              <a:gd name="connsiteY1" fmla="*/ 521199 h 1356481"/>
              <a:gd name="connsiteX2" fmla="*/ 6602728 w 6943049"/>
              <a:gd name="connsiteY2" fmla="*/ 417047 h 1356481"/>
              <a:gd name="connsiteX3" fmla="*/ 6943049 w 6943049"/>
              <a:gd name="connsiteY3" fmla="*/ 684255 h 1356481"/>
              <a:gd name="connsiteX4" fmla="*/ 6602728 w 6943049"/>
              <a:gd name="connsiteY4" fmla="*/ 951463 h 1356481"/>
              <a:gd name="connsiteX5" fmla="*/ 6602728 w 6943049"/>
              <a:gd name="connsiteY5" fmla="*/ 847311 h 1356481"/>
              <a:gd name="connsiteX6" fmla="*/ 0 w 6943049"/>
              <a:gd name="connsiteY6" fmla="*/ 1356481 h 1356481"/>
              <a:gd name="connsiteX7" fmla="*/ 245832 w 6943049"/>
              <a:gd name="connsiteY7" fmla="*/ 0 h 1356481"/>
              <a:gd name="connsiteX0" fmla="*/ 306439 w 6943049"/>
              <a:gd name="connsiteY0" fmla="*/ 0 h 1592791"/>
              <a:gd name="connsiteX1" fmla="*/ 6602728 w 6943049"/>
              <a:gd name="connsiteY1" fmla="*/ 757509 h 1592791"/>
              <a:gd name="connsiteX2" fmla="*/ 6602728 w 6943049"/>
              <a:gd name="connsiteY2" fmla="*/ 653357 h 1592791"/>
              <a:gd name="connsiteX3" fmla="*/ 6943049 w 6943049"/>
              <a:gd name="connsiteY3" fmla="*/ 920565 h 1592791"/>
              <a:gd name="connsiteX4" fmla="*/ 6602728 w 6943049"/>
              <a:gd name="connsiteY4" fmla="*/ 1187773 h 1592791"/>
              <a:gd name="connsiteX5" fmla="*/ 6602728 w 6943049"/>
              <a:gd name="connsiteY5" fmla="*/ 1083621 h 1592791"/>
              <a:gd name="connsiteX6" fmla="*/ 0 w 6943049"/>
              <a:gd name="connsiteY6" fmla="*/ 1592791 h 1592791"/>
              <a:gd name="connsiteX7" fmla="*/ 306439 w 6943049"/>
              <a:gd name="connsiteY7" fmla="*/ 0 h 1592791"/>
              <a:gd name="connsiteX0" fmla="*/ 560905 w 6943049"/>
              <a:gd name="connsiteY0" fmla="*/ 0 h 1986190"/>
              <a:gd name="connsiteX1" fmla="*/ 6602728 w 6943049"/>
              <a:gd name="connsiteY1" fmla="*/ 1150908 h 1986190"/>
              <a:gd name="connsiteX2" fmla="*/ 6602728 w 6943049"/>
              <a:gd name="connsiteY2" fmla="*/ 1046756 h 1986190"/>
              <a:gd name="connsiteX3" fmla="*/ 6943049 w 6943049"/>
              <a:gd name="connsiteY3" fmla="*/ 1313964 h 1986190"/>
              <a:gd name="connsiteX4" fmla="*/ 6602728 w 6943049"/>
              <a:gd name="connsiteY4" fmla="*/ 1581172 h 1986190"/>
              <a:gd name="connsiteX5" fmla="*/ 6602728 w 6943049"/>
              <a:gd name="connsiteY5" fmla="*/ 1477020 h 1986190"/>
              <a:gd name="connsiteX6" fmla="*/ 0 w 6943049"/>
              <a:gd name="connsiteY6" fmla="*/ 1986190 h 1986190"/>
              <a:gd name="connsiteX7" fmla="*/ 560905 w 6943049"/>
              <a:gd name="connsiteY7" fmla="*/ 0 h 1986190"/>
              <a:gd name="connsiteX0" fmla="*/ 412220 w 6794364"/>
              <a:gd name="connsiteY0" fmla="*/ 0 h 1821611"/>
              <a:gd name="connsiteX1" fmla="*/ 6454043 w 6794364"/>
              <a:gd name="connsiteY1" fmla="*/ 1150908 h 1821611"/>
              <a:gd name="connsiteX2" fmla="*/ 6454043 w 6794364"/>
              <a:gd name="connsiteY2" fmla="*/ 1046756 h 1821611"/>
              <a:gd name="connsiteX3" fmla="*/ 6794364 w 6794364"/>
              <a:gd name="connsiteY3" fmla="*/ 1313964 h 1821611"/>
              <a:gd name="connsiteX4" fmla="*/ 6454043 w 6794364"/>
              <a:gd name="connsiteY4" fmla="*/ 1581172 h 1821611"/>
              <a:gd name="connsiteX5" fmla="*/ 6454043 w 6794364"/>
              <a:gd name="connsiteY5" fmla="*/ 1477020 h 1821611"/>
              <a:gd name="connsiteX6" fmla="*/ 0 w 6794364"/>
              <a:gd name="connsiteY6" fmla="*/ 1821611 h 1821611"/>
              <a:gd name="connsiteX7" fmla="*/ 412220 w 6794364"/>
              <a:gd name="connsiteY7" fmla="*/ 0 h 1821611"/>
              <a:gd name="connsiteX0" fmla="*/ 603286 w 6985430"/>
              <a:gd name="connsiteY0" fmla="*/ 0 h 1581172"/>
              <a:gd name="connsiteX1" fmla="*/ 6645109 w 6985430"/>
              <a:gd name="connsiteY1" fmla="*/ 1150908 h 1581172"/>
              <a:gd name="connsiteX2" fmla="*/ 6645109 w 6985430"/>
              <a:gd name="connsiteY2" fmla="*/ 1046756 h 1581172"/>
              <a:gd name="connsiteX3" fmla="*/ 6985430 w 6985430"/>
              <a:gd name="connsiteY3" fmla="*/ 1313964 h 1581172"/>
              <a:gd name="connsiteX4" fmla="*/ 6645109 w 6985430"/>
              <a:gd name="connsiteY4" fmla="*/ 1581172 h 1581172"/>
              <a:gd name="connsiteX5" fmla="*/ 6645109 w 6985430"/>
              <a:gd name="connsiteY5" fmla="*/ 1477020 h 1581172"/>
              <a:gd name="connsiteX6" fmla="*/ 0 w 6985430"/>
              <a:gd name="connsiteY6" fmla="*/ 1400854 h 1581172"/>
              <a:gd name="connsiteX7" fmla="*/ 603286 w 6985430"/>
              <a:gd name="connsiteY7" fmla="*/ 0 h 1581172"/>
              <a:gd name="connsiteX0" fmla="*/ 748346 w 6985430"/>
              <a:gd name="connsiteY0" fmla="*/ 0 h 2019250"/>
              <a:gd name="connsiteX1" fmla="*/ 6645109 w 6985430"/>
              <a:gd name="connsiteY1" fmla="*/ 1588986 h 2019250"/>
              <a:gd name="connsiteX2" fmla="*/ 6645109 w 6985430"/>
              <a:gd name="connsiteY2" fmla="*/ 1484834 h 2019250"/>
              <a:gd name="connsiteX3" fmla="*/ 6985430 w 6985430"/>
              <a:gd name="connsiteY3" fmla="*/ 1752042 h 2019250"/>
              <a:gd name="connsiteX4" fmla="*/ 6645109 w 6985430"/>
              <a:gd name="connsiteY4" fmla="*/ 2019250 h 2019250"/>
              <a:gd name="connsiteX5" fmla="*/ 6645109 w 6985430"/>
              <a:gd name="connsiteY5" fmla="*/ 1915098 h 2019250"/>
              <a:gd name="connsiteX6" fmla="*/ 0 w 6985430"/>
              <a:gd name="connsiteY6" fmla="*/ 1838932 h 2019250"/>
              <a:gd name="connsiteX7" fmla="*/ 748346 w 6985430"/>
              <a:gd name="connsiteY7" fmla="*/ 0 h 2019250"/>
              <a:gd name="connsiteX0" fmla="*/ 352860 w 6985430"/>
              <a:gd name="connsiteY0" fmla="*/ 0 h 1711803"/>
              <a:gd name="connsiteX1" fmla="*/ 6645109 w 6985430"/>
              <a:gd name="connsiteY1" fmla="*/ 1281539 h 1711803"/>
              <a:gd name="connsiteX2" fmla="*/ 6645109 w 6985430"/>
              <a:gd name="connsiteY2" fmla="*/ 1177387 h 1711803"/>
              <a:gd name="connsiteX3" fmla="*/ 6985430 w 6985430"/>
              <a:gd name="connsiteY3" fmla="*/ 1444595 h 1711803"/>
              <a:gd name="connsiteX4" fmla="*/ 6645109 w 6985430"/>
              <a:gd name="connsiteY4" fmla="*/ 1711803 h 1711803"/>
              <a:gd name="connsiteX5" fmla="*/ 6645109 w 6985430"/>
              <a:gd name="connsiteY5" fmla="*/ 1607651 h 1711803"/>
              <a:gd name="connsiteX6" fmla="*/ 0 w 6985430"/>
              <a:gd name="connsiteY6" fmla="*/ 1531485 h 1711803"/>
              <a:gd name="connsiteX7" fmla="*/ 352860 w 6985430"/>
              <a:gd name="connsiteY7" fmla="*/ 0 h 1711803"/>
              <a:gd name="connsiteX0" fmla="*/ 352860 w 6985430"/>
              <a:gd name="connsiteY0" fmla="*/ 0 h 1711803"/>
              <a:gd name="connsiteX1" fmla="*/ 6645109 w 6985430"/>
              <a:gd name="connsiteY1" fmla="*/ 1281539 h 1711803"/>
              <a:gd name="connsiteX2" fmla="*/ 6645109 w 6985430"/>
              <a:gd name="connsiteY2" fmla="*/ 1177387 h 1711803"/>
              <a:gd name="connsiteX3" fmla="*/ 6985430 w 6985430"/>
              <a:gd name="connsiteY3" fmla="*/ 1444595 h 1711803"/>
              <a:gd name="connsiteX4" fmla="*/ 6645109 w 6985430"/>
              <a:gd name="connsiteY4" fmla="*/ 1711803 h 1711803"/>
              <a:gd name="connsiteX5" fmla="*/ 6645109 w 6985430"/>
              <a:gd name="connsiteY5" fmla="*/ 1607651 h 1711803"/>
              <a:gd name="connsiteX6" fmla="*/ 160710 w 6985430"/>
              <a:gd name="connsiteY6" fmla="*/ 1646520 h 1711803"/>
              <a:gd name="connsiteX7" fmla="*/ 0 w 6985430"/>
              <a:gd name="connsiteY7" fmla="*/ 1531485 h 1711803"/>
              <a:gd name="connsiteX8" fmla="*/ 352860 w 6985430"/>
              <a:gd name="connsiteY8" fmla="*/ 0 h 1711803"/>
              <a:gd name="connsiteX0" fmla="*/ 168139 w 6985430"/>
              <a:gd name="connsiteY0" fmla="*/ 0 h 1562250"/>
              <a:gd name="connsiteX1" fmla="*/ 6645109 w 6985430"/>
              <a:gd name="connsiteY1" fmla="*/ 1131986 h 1562250"/>
              <a:gd name="connsiteX2" fmla="*/ 6645109 w 6985430"/>
              <a:gd name="connsiteY2" fmla="*/ 1027834 h 1562250"/>
              <a:gd name="connsiteX3" fmla="*/ 6985430 w 6985430"/>
              <a:gd name="connsiteY3" fmla="*/ 1295042 h 1562250"/>
              <a:gd name="connsiteX4" fmla="*/ 6645109 w 6985430"/>
              <a:gd name="connsiteY4" fmla="*/ 1562250 h 1562250"/>
              <a:gd name="connsiteX5" fmla="*/ 6645109 w 6985430"/>
              <a:gd name="connsiteY5" fmla="*/ 1458098 h 1562250"/>
              <a:gd name="connsiteX6" fmla="*/ 160710 w 6985430"/>
              <a:gd name="connsiteY6" fmla="*/ 1496967 h 1562250"/>
              <a:gd name="connsiteX7" fmla="*/ 0 w 6985430"/>
              <a:gd name="connsiteY7" fmla="*/ 1381932 h 1562250"/>
              <a:gd name="connsiteX8" fmla="*/ 168139 w 6985430"/>
              <a:gd name="connsiteY8" fmla="*/ 0 h 1562250"/>
              <a:gd name="connsiteX0" fmla="*/ 168139 w 6985430"/>
              <a:gd name="connsiteY0" fmla="*/ 0 h 1562250"/>
              <a:gd name="connsiteX1" fmla="*/ 6645109 w 6985430"/>
              <a:gd name="connsiteY1" fmla="*/ 1131986 h 1562250"/>
              <a:gd name="connsiteX2" fmla="*/ 6645109 w 6985430"/>
              <a:gd name="connsiteY2" fmla="*/ 1027834 h 1562250"/>
              <a:gd name="connsiteX3" fmla="*/ 6985430 w 6985430"/>
              <a:gd name="connsiteY3" fmla="*/ 1295042 h 1562250"/>
              <a:gd name="connsiteX4" fmla="*/ 6645109 w 6985430"/>
              <a:gd name="connsiteY4" fmla="*/ 1562250 h 1562250"/>
              <a:gd name="connsiteX5" fmla="*/ 6645109 w 6985430"/>
              <a:gd name="connsiteY5" fmla="*/ 1458098 h 1562250"/>
              <a:gd name="connsiteX6" fmla="*/ 206135 w 6985430"/>
              <a:gd name="connsiteY6" fmla="*/ 1407105 h 1562250"/>
              <a:gd name="connsiteX7" fmla="*/ 160710 w 6985430"/>
              <a:gd name="connsiteY7" fmla="*/ 1496967 h 1562250"/>
              <a:gd name="connsiteX8" fmla="*/ 0 w 6985430"/>
              <a:gd name="connsiteY8" fmla="*/ 1381932 h 1562250"/>
              <a:gd name="connsiteX9" fmla="*/ 168139 w 6985430"/>
              <a:gd name="connsiteY9" fmla="*/ 0 h 1562250"/>
              <a:gd name="connsiteX0" fmla="*/ 168139 w 6985430"/>
              <a:gd name="connsiteY0" fmla="*/ 0 h 1562250"/>
              <a:gd name="connsiteX1" fmla="*/ 6645109 w 6985430"/>
              <a:gd name="connsiteY1" fmla="*/ 1131986 h 1562250"/>
              <a:gd name="connsiteX2" fmla="*/ 6645109 w 6985430"/>
              <a:gd name="connsiteY2" fmla="*/ 1027834 h 1562250"/>
              <a:gd name="connsiteX3" fmla="*/ 6985430 w 6985430"/>
              <a:gd name="connsiteY3" fmla="*/ 1295042 h 1562250"/>
              <a:gd name="connsiteX4" fmla="*/ 6645109 w 6985430"/>
              <a:gd name="connsiteY4" fmla="*/ 1562250 h 1562250"/>
              <a:gd name="connsiteX5" fmla="*/ 6645109 w 6985430"/>
              <a:gd name="connsiteY5" fmla="*/ 1458098 h 1562250"/>
              <a:gd name="connsiteX6" fmla="*/ 206135 w 6985430"/>
              <a:gd name="connsiteY6" fmla="*/ 1407105 h 1562250"/>
              <a:gd name="connsiteX7" fmla="*/ 0 w 6985430"/>
              <a:gd name="connsiteY7" fmla="*/ 1381932 h 1562250"/>
              <a:gd name="connsiteX8" fmla="*/ 168139 w 6985430"/>
              <a:gd name="connsiteY8" fmla="*/ 0 h 1562250"/>
              <a:gd name="connsiteX0" fmla="*/ 570584 w 6985430"/>
              <a:gd name="connsiteY0" fmla="*/ 0 h 1646003"/>
              <a:gd name="connsiteX1" fmla="*/ 6645109 w 6985430"/>
              <a:gd name="connsiteY1" fmla="*/ 1215739 h 1646003"/>
              <a:gd name="connsiteX2" fmla="*/ 6645109 w 6985430"/>
              <a:gd name="connsiteY2" fmla="*/ 1111587 h 1646003"/>
              <a:gd name="connsiteX3" fmla="*/ 6985430 w 6985430"/>
              <a:gd name="connsiteY3" fmla="*/ 1378795 h 1646003"/>
              <a:gd name="connsiteX4" fmla="*/ 6645109 w 6985430"/>
              <a:gd name="connsiteY4" fmla="*/ 1646003 h 1646003"/>
              <a:gd name="connsiteX5" fmla="*/ 6645109 w 6985430"/>
              <a:gd name="connsiteY5" fmla="*/ 1541851 h 1646003"/>
              <a:gd name="connsiteX6" fmla="*/ 206135 w 6985430"/>
              <a:gd name="connsiteY6" fmla="*/ 1490858 h 1646003"/>
              <a:gd name="connsiteX7" fmla="*/ 0 w 6985430"/>
              <a:gd name="connsiteY7" fmla="*/ 1465685 h 1646003"/>
              <a:gd name="connsiteX8" fmla="*/ 570584 w 6985430"/>
              <a:gd name="connsiteY8" fmla="*/ 0 h 1646003"/>
              <a:gd name="connsiteX0" fmla="*/ 1383347 w 6985430"/>
              <a:gd name="connsiteY0" fmla="*/ 0 h 1785909"/>
              <a:gd name="connsiteX1" fmla="*/ 6645109 w 6985430"/>
              <a:gd name="connsiteY1" fmla="*/ 1355645 h 1785909"/>
              <a:gd name="connsiteX2" fmla="*/ 6645109 w 6985430"/>
              <a:gd name="connsiteY2" fmla="*/ 1251493 h 1785909"/>
              <a:gd name="connsiteX3" fmla="*/ 6985430 w 6985430"/>
              <a:gd name="connsiteY3" fmla="*/ 1518701 h 1785909"/>
              <a:gd name="connsiteX4" fmla="*/ 6645109 w 6985430"/>
              <a:gd name="connsiteY4" fmla="*/ 1785909 h 1785909"/>
              <a:gd name="connsiteX5" fmla="*/ 6645109 w 6985430"/>
              <a:gd name="connsiteY5" fmla="*/ 1681757 h 1785909"/>
              <a:gd name="connsiteX6" fmla="*/ 206135 w 6985430"/>
              <a:gd name="connsiteY6" fmla="*/ 1630764 h 1785909"/>
              <a:gd name="connsiteX7" fmla="*/ 0 w 6985430"/>
              <a:gd name="connsiteY7" fmla="*/ 1605591 h 1785909"/>
              <a:gd name="connsiteX8" fmla="*/ 1383347 w 6985430"/>
              <a:gd name="connsiteY8" fmla="*/ 0 h 1785909"/>
              <a:gd name="connsiteX0" fmla="*/ 1171071 w 6985430"/>
              <a:gd name="connsiteY0" fmla="*/ 0 h 1732961"/>
              <a:gd name="connsiteX1" fmla="*/ 6645109 w 6985430"/>
              <a:gd name="connsiteY1" fmla="*/ 1302697 h 1732961"/>
              <a:gd name="connsiteX2" fmla="*/ 6645109 w 6985430"/>
              <a:gd name="connsiteY2" fmla="*/ 1198545 h 1732961"/>
              <a:gd name="connsiteX3" fmla="*/ 6985430 w 6985430"/>
              <a:gd name="connsiteY3" fmla="*/ 1465753 h 1732961"/>
              <a:gd name="connsiteX4" fmla="*/ 6645109 w 6985430"/>
              <a:gd name="connsiteY4" fmla="*/ 1732961 h 1732961"/>
              <a:gd name="connsiteX5" fmla="*/ 6645109 w 6985430"/>
              <a:gd name="connsiteY5" fmla="*/ 1628809 h 1732961"/>
              <a:gd name="connsiteX6" fmla="*/ 206135 w 6985430"/>
              <a:gd name="connsiteY6" fmla="*/ 1577816 h 1732961"/>
              <a:gd name="connsiteX7" fmla="*/ 0 w 6985430"/>
              <a:gd name="connsiteY7" fmla="*/ 1552643 h 1732961"/>
              <a:gd name="connsiteX8" fmla="*/ 1171071 w 6985430"/>
              <a:gd name="connsiteY8" fmla="*/ 0 h 17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430" h="1732961">
                <a:moveTo>
                  <a:pt x="1171071" y="0"/>
                </a:moveTo>
                <a:lnTo>
                  <a:pt x="6645109" y="1302697"/>
                </a:lnTo>
                <a:lnTo>
                  <a:pt x="6645109" y="1198545"/>
                </a:lnTo>
                <a:lnTo>
                  <a:pt x="6985430" y="1465753"/>
                </a:lnTo>
                <a:lnTo>
                  <a:pt x="6645109" y="1732961"/>
                </a:lnTo>
                <a:lnTo>
                  <a:pt x="6645109" y="1628809"/>
                </a:lnTo>
                <a:lnTo>
                  <a:pt x="206135" y="1577816"/>
                </a:lnTo>
                <a:lnTo>
                  <a:pt x="0" y="1552643"/>
                </a:lnTo>
                <a:lnTo>
                  <a:pt x="1171071" y="0"/>
                </a:lnTo>
                <a:close/>
              </a:path>
            </a:pathLst>
          </a:custGeom>
          <a:gradFill>
            <a:gsLst>
              <a:gs pos="10000">
                <a:schemeClr val="bg1">
                  <a:alpha val="2000"/>
                </a:schemeClr>
              </a:gs>
              <a:gs pos="55000">
                <a:schemeClr val="tx1">
                  <a:lumMod val="50000"/>
                  <a:lumOff val="50000"/>
                </a:schemeClr>
              </a:gs>
              <a:gs pos="100000">
                <a:schemeClr val="tx1"/>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prstClr val="white"/>
              </a:solidFill>
            </a:endParaRPr>
          </a:p>
        </p:txBody>
      </p:sp>
      <p:sp>
        <p:nvSpPr>
          <p:cNvPr id="6" name="Text Placeholder 19"/>
          <p:cNvSpPr>
            <a:spLocks/>
          </p:cNvSpPr>
          <p:nvPr/>
        </p:nvSpPr>
        <p:spPr bwMode="auto">
          <a:xfrm>
            <a:off x="1965960" y="2004749"/>
            <a:ext cx="2057400" cy="533400"/>
          </a:xfrm>
          <a:prstGeom prst="rect">
            <a:avLst/>
          </a:prstGeom>
          <a:noFill/>
          <a:ln w="9525">
            <a:noFill/>
            <a:miter lim="800000"/>
            <a:headEnd/>
            <a:tailEnd/>
          </a:ln>
        </p:spPr>
        <p:txBody>
          <a:bodyPr anchor="ctr">
            <a:prstTxWarp prst="textNoShape">
              <a:avLst/>
            </a:prstTxWarp>
          </a:bodyPr>
          <a:lstStyle/>
          <a:p>
            <a:pPr marL="342900" indent="-342900" algn="ctr" eaLnBrk="0" fontAlgn="base" hangingPunct="0">
              <a:lnSpc>
                <a:spcPct val="60000"/>
              </a:lnSpc>
              <a:spcBef>
                <a:spcPct val="0"/>
              </a:spcBef>
              <a:spcAft>
                <a:spcPct val="0"/>
              </a:spcAft>
              <a:buClr>
                <a:srgbClr val="7592A4"/>
              </a:buClr>
              <a:buFont typeface="Arial" pitchFamily="-110" charset="0"/>
              <a:buNone/>
            </a:pPr>
            <a:r>
              <a:rPr lang="en-US" sz="2000" dirty="0" smtClean="0">
                <a:solidFill>
                  <a:srgbClr val="000000"/>
                </a:solidFill>
                <a:ea typeface="ＭＳ Ｐゴシック" pitchFamily="-110" charset="-128"/>
                <a:cs typeface="ＭＳ Ｐゴシック" pitchFamily="-110" charset="-128"/>
              </a:rPr>
              <a:t>Normal Liver</a:t>
            </a:r>
            <a:endParaRPr lang="en-US" sz="2000" dirty="0">
              <a:solidFill>
                <a:srgbClr val="000000"/>
              </a:solidFill>
              <a:ea typeface="ＭＳ Ｐゴシック" pitchFamily="-110" charset="-128"/>
              <a:cs typeface="ＭＳ Ｐゴシック" pitchFamily="-110" charset="-128"/>
            </a:endParaRPr>
          </a:p>
        </p:txBody>
      </p:sp>
      <p:sp>
        <p:nvSpPr>
          <p:cNvPr id="8" name="Text Placeholder 19"/>
          <p:cNvSpPr>
            <a:spLocks/>
          </p:cNvSpPr>
          <p:nvPr/>
        </p:nvSpPr>
        <p:spPr bwMode="auto">
          <a:xfrm>
            <a:off x="4213860" y="2666564"/>
            <a:ext cx="2057400" cy="606549"/>
          </a:xfrm>
          <a:prstGeom prst="rect">
            <a:avLst/>
          </a:prstGeom>
          <a:noFill/>
          <a:ln w="9525">
            <a:noFill/>
            <a:miter lim="800000"/>
            <a:headEnd/>
            <a:tailEnd/>
          </a:ln>
        </p:spPr>
        <p:txBody>
          <a:bodyPr anchor="ctr">
            <a:prstTxWarp prst="textNoShape">
              <a:avLst/>
            </a:prstTxWarp>
          </a:bodyPr>
          <a:lstStyle/>
          <a:p>
            <a:pPr algn="ctr" eaLnBrk="0" fontAlgn="base" hangingPunct="0">
              <a:lnSpc>
                <a:spcPts val="2200"/>
              </a:lnSpc>
              <a:spcBef>
                <a:spcPct val="0"/>
              </a:spcBef>
              <a:spcAft>
                <a:spcPct val="0"/>
              </a:spcAft>
              <a:buClr>
                <a:srgbClr val="7592A4"/>
              </a:buClr>
              <a:buFont typeface="Arial" pitchFamily="-110" charset="0"/>
              <a:buNone/>
            </a:pPr>
            <a:r>
              <a:rPr lang="en-US" sz="2000" dirty="0" smtClean="0">
                <a:solidFill>
                  <a:srgbClr val="000000"/>
                </a:solidFill>
                <a:ea typeface="ＭＳ Ｐゴシック" pitchFamily="-110" charset="-128"/>
                <a:cs typeface="ＭＳ Ｐゴシック" pitchFamily="-110" charset="-128"/>
              </a:rPr>
              <a:t>Chronic Hepatitis</a:t>
            </a:r>
            <a:endParaRPr lang="en-US" sz="2000" dirty="0">
              <a:solidFill>
                <a:srgbClr val="000000"/>
              </a:solidFill>
              <a:ea typeface="ＭＳ Ｐゴシック" pitchFamily="-110" charset="-128"/>
              <a:cs typeface="ＭＳ Ｐゴシック" pitchFamily="-110" charset="-128"/>
            </a:endParaRPr>
          </a:p>
        </p:txBody>
      </p:sp>
      <p:pic>
        <p:nvPicPr>
          <p:cNvPr id="9" name="Picture 8" descr="Liver_Hepatiti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2460" y="2373049"/>
            <a:ext cx="1828800" cy="1187568"/>
          </a:xfrm>
          <a:prstGeom prst="rect">
            <a:avLst/>
          </a:prstGeom>
        </p:spPr>
      </p:pic>
      <p:grpSp>
        <p:nvGrpSpPr>
          <p:cNvPr id="10" name="Group 9"/>
          <p:cNvGrpSpPr/>
          <p:nvPr/>
        </p:nvGrpSpPr>
        <p:grpSpPr>
          <a:xfrm>
            <a:off x="3981027" y="3265786"/>
            <a:ext cx="1841500" cy="1194108"/>
            <a:chOff x="2527300" y="2667000"/>
            <a:chExt cx="1841500" cy="1194108"/>
          </a:xfrm>
        </p:grpSpPr>
        <p:pic>
          <p:nvPicPr>
            <p:cNvPr id="11" name="Picture 10" descr="Liver_Hepatiti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27300" y="2667000"/>
              <a:ext cx="1808449" cy="1174352"/>
            </a:xfrm>
            <a:prstGeom prst="rect">
              <a:avLst/>
            </a:prstGeom>
          </p:spPr>
        </p:pic>
        <p:sp>
          <p:nvSpPr>
            <p:cNvPr id="12" name="Freeform 11"/>
            <p:cNvSpPr>
              <a:spLocks noChangeAspect="1"/>
            </p:cNvSpPr>
            <p:nvPr/>
          </p:nvSpPr>
          <p:spPr>
            <a:xfrm>
              <a:off x="2571293" y="2679681"/>
              <a:ext cx="1797507" cy="1181427"/>
            </a:xfrm>
            <a:custGeom>
              <a:avLst/>
              <a:gdLst>
                <a:gd name="connsiteX0" fmla="*/ 833261 w 4924071"/>
                <a:gd name="connsiteY0" fmla="*/ 153105 h 3209572"/>
                <a:gd name="connsiteX1" fmla="*/ 558094 w 4924071"/>
                <a:gd name="connsiteY1" fmla="*/ 318205 h 3209572"/>
                <a:gd name="connsiteX2" fmla="*/ 249061 w 4924071"/>
                <a:gd name="connsiteY2" fmla="*/ 639939 h 3209572"/>
                <a:gd name="connsiteX3" fmla="*/ 100894 w 4924071"/>
                <a:gd name="connsiteY3" fmla="*/ 910872 h 3209572"/>
                <a:gd name="connsiteX4" fmla="*/ 7761 w 4924071"/>
                <a:gd name="connsiteY4" fmla="*/ 1215672 h 3209572"/>
                <a:gd name="connsiteX5" fmla="*/ 54327 w 4924071"/>
                <a:gd name="connsiteY5" fmla="*/ 1660172 h 3209572"/>
                <a:gd name="connsiteX6" fmla="*/ 67027 w 4924071"/>
                <a:gd name="connsiteY6" fmla="*/ 1710972 h 3209572"/>
                <a:gd name="connsiteX7" fmla="*/ 58561 w 4924071"/>
                <a:gd name="connsiteY7" fmla="*/ 1787172 h 3209572"/>
                <a:gd name="connsiteX8" fmla="*/ 41627 w 4924071"/>
                <a:gd name="connsiteY8" fmla="*/ 1893005 h 3209572"/>
                <a:gd name="connsiteX9" fmla="*/ 88194 w 4924071"/>
                <a:gd name="connsiteY9" fmla="*/ 2036939 h 3209572"/>
                <a:gd name="connsiteX10" fmla="*/ 96661 w 4924071"/>
                <a:gd name="connsiteY10" fmla="*/ 2168172 h 3209572"/>
                <a:gd name="connsiteX11" fmla="*/ 75494 w 4924071"/>
                <a:gd name="connsiteY11" fmla="*/ 2269772 h 3209572"/>
                <a:gd name="connsiteX12" fmla="*/ 75494 w 4924071"/>
                <a:gd name="connsiteY12" fmla="*/ 2299405 h 3209572"/>
                <a:gd name="connsiteX13" fmla="*/ 96661 w 4924071"/>
                <a:gd name="connsiteY13" fmla="*/ 2659239 h 3209572"/>
                <a:gd name="connsiteX14" fmla="*/ 126294 w 4924071"/>
                <a:gd name="connsiteY14" fmla="*/ 2773539 h 3209572"/>
                <a:gd name="connsiteX15" fmla="*/ 105127 w 4924071"/>
                <a:gd name="connsiteY15" fmla="*/ 2887839 h 3209572"/>
                <a:gd name="connsiteX16" fmla="*/ 79727 w 4924071"/>
                <a:gd name="connsiteY16" fmla="*/ 3040239 h 3209572"/>
                <a:gd name="connsiteX17" fmla="*/ 185561 w 4924071"/>
                <a:gd name="connsiteY17" fmla="*/ 3188405 h 3209572"/>
                <a:gd name="connsiteX18" fmla="*/ 380294 w 4924071"/>
                <a:gd name="connsiteY18" fmla="*/ 3167239 h 3209572"/>
                <a:gd name="connsiteX19" fmla="*/ 723194 w 4924071"/>
                <a:gd name="connsiteY19" fmla="*/ 3048705 h 3209572"/>
                <a:gd name="connsiteX20" fmla="*/ 905227 w 4924071"/>
                <a:gd name="connsiteY20" fmla="*/ 2837039 h 3209572"/>
                <a:gd name="connsiteX21" fmla="*/ 1154994 w 4924071"/>
                <a:gd name="connsiteY21" fmla="*/ 2608439 h 3209572"/>
                <a:gd name="connsiteX22" fmla="*/ 1464027 w 4924071"/>
                <a:gd name="connsiteY22" fmla="*/ 2477205 h 3209572"/>
                <a:gd name="connsiteX23" fmla="*/ 2120194 w 4924071"/>
                <a:gd name="connsiteY23" fmla="*/ 2341739 h 3209572"/>
                <a:gd name="connsiteX24" fmla="*/ 2556227 w 4924071"/>
                <a:gd name="connsiteY24" fmla="*/ 2147005 h 3209572"/>
                <a:gd name="connsiteX25" fmla="*/ 2789061 w 4924071"/>
                <a:gd name="connsiteY25" fmla="*/ 1948039 h 3209572"/>
                <a:gd name="connsiteX26" fmla="*/ 2852561 w 4924071"/>
                <a:gd name="connsiteY26" fmla="*/ 1837972 h 3209572"/>
                <a:gd name="connsiteX27" fmla="*/ 2886427 w 4924071"/>
                <a:gd name="connsiteY27" fmla="*/ 1871839 h 3209572"/>
                <a:gd name="connsiteX28" fmla="*/ 3013427 w 4924071"/>
                <a:gd name="connsiteY28" fmla="*/ 1939572 h 3209572"/>
                <a:gd name="connsiteX29" fmla="*/ 3318227 w 4924071"/>
                <a:gd name="connsiteY29" fmla="*/ 2011539 h 3209572"/>
                <a:gd name="connsiteX30" fmla="*/ 3618794 w 4924071"/>
                <a:gd name="connsiteY30" fmla="*/ 1943805 h 3209572"/>
                <a:gd name="connsiteX31" fmla="*/ 3817761 w 4924071"/>
                <a:gd name="connsiteY31" fmla="*/ 1774472 h 3209572"/>
                <a:gd name="connsiteX32" fmla="*/ 4092927 w 4924071"/>
                <a:gd name="connsiteY32" fmla="*/ 1499305 h 3209572"/>
                <a:gd name="connsiteX33" fmla="*/ 4270727 w 4924071"/>
                <a:gd name="connsiteY33" fmla="*/ 1270705 h 3209572"/>
                <a:gd name="connsiteX34" fmla="*/ 4351161 w 4924071"/>
                <a:gd name="connsiteY34" fmla="*/ 1118305 h 3209572"/>
                <a:gd name="connsiteX35" fmla="*/ 4482394 w 4924071"/>
                <a:gd name="connsiteY35" fmla="*/ 1033639 h 3209572"/>
                <a:gd name="connsiteX36" fmla="*/ 4647494 w 4924071"/>
                <a:gd name="connsiteY36" fmla="*/ 978605 h 3209572"/>
                <a:gd name="connsiteX37" fmla="*/ 4770261 w 4924071"/>
                <a:gd name="connsiteY37" fmla="*/ 843139 h 3209572"/>
                <a:gd name="connsiteX38" fmla="*/ 4905727 w 4924071"/>
                <a:gd name="connsiteY38" fmla="*/ 567972 h 3209572"/>
                <a:gd name="connsiteX39" fmla="*/ 4880327 w 4924071"/>
                <a:gd name="connsiteY39" fmla="*/ 453672 h 3209572"/>
                <a:gd name="connsiteX40" fmla="*/ 4770261 w 4924071"/>
                <a:gd name="connsiteY40" fmla="*/ 440972 h 3209572"/>
                <a:gd name="connsiteX41" fmla="*/ 4291894 w 4924071"/>
                <a:gd name="connsiteY41" fmla="*/ 394405 h 3209572"/>
                <a:gd name="connsiteX42" fmla="*/ 3923594 w 4924071"/>
                <a:gd name="connsiteY42" fmla="*/ 292805 h 3209572"/>
                <a:gd name="connsiteX43" fmla="*/ 3479094 w 4924071"/>
                <a:gd name="connsiteY43" fmla="*/ 191205 h 3209572"/>
                <a:gd name="connsiteX44" fmla="*/ 3203927 w 4924071"/>
                <a:gd name="connsiteY44" fmla="*/ 199672 h 3209572"/>
                <a:gd name="connsiteX45" fmla="*/ 3064227 w 4924071"/>
                <a:gd name="connsiteY45" fmla="*/ 254705 h 3209572"/>
                <a:gd name="connsiteX46" fmla="*/ 2988027 w 4924071"/>
                <a:gd name="connsiteY46" fmla="*/ 199672 h 3209572"/>
                <a:gd name="connsiteX47" fmla="*/ 2835627 w 4924071"/>
                <a:gd name="connsiteY47" fmla="*/ 153105 h 3209572"/>
                <a:gd name="connsiteX48" fmla="*/ 2276827 w 4924071"/>
                <a:gd name="connsiteY48" fmla="*/ 51505 h 3209572"/>
                <a:gd name="connsiteX49" fmla="*/ 1637594 w 4924071"/>
                <a:gd name="connsiteY49" fmla="*/ 705 h 3209572"/>
                <a:gd name="connsiteX50" fmla="*/ 1176161 w 4924071"/>
                <a:gd name="connsiteY50" fmla="*/ 47272 h 3209572"/>
                <a:gd name="connsiteX51" fmla="*/ 930627 w 4924071"/>
                <a:gd name="connsiteY51" fmla="*/ 119239 h 3209572"/>
                <a:gd name="connsiteX52" fmla="*/ 833261 w 4924071"/>
                <a:gd name="connsiteY52" fmla="*/ 153105 h 32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24071" h="3209572">
                  <a:moveTo>
                    <a:pt x="833261" y="153105"/>
                  </a:moveTo>
                  <a:cubicBezTo>
                    <a:pt x="771172" y="186266"/>
                    <a:pt x="655461" y="237066"/>
                    <a:pt x="558094" y="318205"/>
                  </a:cubicBezTo>
                  <a:cubicBezTo>
                    <a:pt x="460727" y="399344"/>
                    <a:pt x="325261" y="541161"/>
                    <a:pt x="249061" y="639939"/>
                  </a:cubicBezTo>
                  <a:cubicBezTo>
                    <a:pt x="172861" y="738717"/>
                    <a:pt x="141111" y="814917"/>
                    <a:pt x="100894" y="910872"/>
                  </a:cubicBezTo>
                  <a:cubicBezTo>
                    <a:pt x="60677" y="1006828"/>
                    <a:pt x="15522" y="1090789"/>
                    <a:pt x="7761" y="1215672"/>
                  </a:cubicBezTo>
                  <a:cubicBezTo>
                    <a:pt x="0" y="1340555"/>
                    <a:pt x="44449" y="1577622"/>
                    <a:pt x="54327" y="1660172"/>
                  </a:cubicBezTo>
                  <a:cubicBezTo>
                    <a:pt x="64205" y="1742722"/>
                    <a:pt x="66321" y="1689805"/>
                    <a:pt x="67027" y="1710972"/>
                  </a:cubicBezTo>
                  <a:cubicBezTo>
                    <a:pt x="67733" y="1732139"/>
                    <a:pt x="62794" y="1756833"/>
                    <a:pt x="58561" y="1787172"/>
                  </a:cubicBezTo>
                  <a:cubicBezTo>
                    <a:pt x="54328" y="1817511"/>
                    <a:pt x="36688" y="1851377"/>
                    <a:pt x="41627" y="1893005"/>
                  </a:cubicBezTo>
                  <a:cubicBezTo>
                    <a:pt x="46566" y="1934633"/>
                    <a:pt x="79022" y="1991078"/>
                    <a:pt x="88194" y="2036939"/>
                  </a:cubicBezTo>
                  <a:cubicBezTo>
                    <a:pt x="97366" y="2082800"/>
                    <a:pt x="98778" y="2129366"/>
                    <a:pt x="96661" y="2168172"/>
                  </a:cubicBezTo>
                  <a:cubicBezTo>
                    <a:pt x="94544" y="2206978"/>
                    <a:pt x="79022" y="2247900"/>
                    <a:pt x="75494" y="2269772"/>
                  </a:cubicBezTo>
                  <a:cubicBezTo>
                    <a:pt x="71966" y="2291644"/>
                    <a:pt x="71966" y="2234494"/>
                    <a:pt x="75494" y="2299405"/>
                  </a:cubicBezTo>
                  <a:cubicBezTo>
                    <a:pt x="79022" y="2364316"/>
                    <a:pt x="88194" y="2580217"/>
                    <a:pt x="96661" y="2659239"/>
                  </a:cubicBezTo>
                  <a:cubicBezTo>
                    <a:pt x="105128" y="2738261"/>
                    <a:pt x="124883" y="2735439"/>
                    <a:pt x="126294" y="2773539"/>
                  </a:cubicBezTo>
                  <a:cubicBezTo>
                    <a:pt x="127705" y="2811639"/>
                    <a:pt x="112888" y="2843389"/>
                    <a:pt x="105127" y="2887839"/>
                  </a:cubicBezTo>
                  <a:cubicBezTo>
                    <a:pt x="97366" y="2932289"/>
                    <a:pt x="66321" y="2990145"/>
                    <a:pt x="79727" y="3040239"/>
                  </a:cubicBezTo>
                  <a:cubicBezTo>
                    <a:pt x="93133" y="3090333"/>
                    <a:pt x="135467" y="3167238"/>
                    <a:pt x="185561" y="3188405"/>
                  </a:cubicBezTo>
                  <a:cubicBezTo>
                    <a:pt x="235655" y="3209572"/>
                    <a:pt x="290689" y="3190522"/>
                    <a:pt x="380294" y="3167239"/>
                  </a:cubicBezTo>
                  <a:cubicBezTo>
                    <a:pt x="469900" y="3143956"/>
                    <a:pt x="635705" y="3103738"/>
                    <a:pt x="723194" y="3048705"/>
                  </a:cubicBezTo>
                  <a:cubicBezTo>
                    <a:pt x="810683" y="2993672"/>
                    <a:pt x="833260" y="2910417"/>
                    <a:pt x="905227" y="2837039"/>
                  </a:cubicBezTo>
                  <a:cubicBezTo>
                    <a:pt x="977194" y="2763661"/>
                    <a:pt x="1061861" y="2668411"/>
                    <a:pt x="1154994" y="2608439"/>
                  </a:cubicBezTo>
                  <a:cubicBezTo>
                    <a:pt x="1248127" y="2548467"/>
                    <a:pt x="1303160" y="2521655"/>
                    <a:pt x="1464027" y="2477205"/>
                  </a:cubicBezTo>
                  <a:cubicBezTo>
                    <a:pt x="1624894" y="2432755"/>
                    <a:pt x="1938161" y="2396772"/>
                    <a:pt x="2120194" y="2341739"/>
                  </a:cubicBezTo>
                  <a:cubicBezTo>
                    <a:pt x="2302227" y="2286706"/>
                    <a:pt x="2444749" y="2212622"/>
                    <a:pt x="2556227" y="2147005"/>
                  </a:cubicBezTo>
                  <a:cubicBezTo>
                    <a:pt x="2667705" y="2081388"/>
                    <a:pt x="2739672" y="1999545"/>
                    <a:pt x="2789061" y="1948039"/>
                  </a:cubicBezTo>
                  <a:cubicBezTo>
                    <a:pt x="2838450" y="1896534"/>
                    <a:pt x="2836333" y="1850672"/>
                    <a:pt x="2852561" y="1837972"/>
                  </a:cubicBezTo>
                  <a:cubicBezTo>
                    <a:pt x="2868789" y="1825272"/>
                    <a:pt x="2859616" y="1854906"/>
                    <a:pt x="2886427" y="1871839"/>
                  </a:cubicBezTo>
                  <a:cubicBezTo>
                    <a:pt x="2913238" y="1888772"/>
                    <a:pt x="2941460" y="1916289"/>
                    <a:pt x="3013427" y="1939572"/>
                  </a:cubicBezTo>
                  <a:cubicBezTo>
                    <a:pt x="3085394" y="1962855"/>
                    <a:pt x="3217333" y="2010834"/>
                    <a:pt x="3318227" y="2011539"/>
                  </a:cubicBezTo>
                  <a:cubicBezTo>
                    <a:pt x="3419122" y="2012245"/>
                    <a:pt x="3535538" y="1983316"/>
                    <a:pt x="3618794" y="1943805"/>
                  </a:cubicBezTo>
                  <a:cubicBezTo>
                    <a:pt x="3702050" y="1904294"/>
                    <a:pt x="3738739" y="1848555"/>
                    <a:pt x="3817761" y="1774472"/>
                  </a:cubicBezTo>
                  <a:cubicBezTo>
                    <a:pt x="3896783" y="1700389"/>
                    <a:pt x="4017433" y="1583266"/>
                    <a:pt x="4092927" y="1499305"/>
                  </a:cubicBezTo>
                  <a:cubicBezTo>
                    <a:pt x="4168421" y="1415344"/>
                    <a:pt x="4227688" y="1334205"/>
                    <a:pt x="4270727" y="1270705"/>
                  </a:cubicBezTo>
                  <a:cubicBezTo>
                    <a:pt x="4313766" y="1207205"/>
                    <a:pt x="4315883" y="1157816"/>
                    <a:pt x="4351161" y="1118305"/>
                  </a:cubicBezTo>
                  <a:cubicBezTo>
                    <a:pt x="4386439" y="1078794"/>
                    <a:pt x="4433005" y="1056922"/>
                    <a:pt x="4482394" y="1033639"/>
                  </a:cubicBezTo>
                  <a:cubicBezTo>
                    <a:pt x="4531783" y="1010356"/>
                    <a:pt x="4599516" y="1010355"/>
                    <a:pt x="4647494" y="978605"/>
                  </a:cubicBezTo>
                  <a:cubicBezTo>
                    <a:pt x="4695472" y="946855"/>
                    <a:pt x="4727222" y="911578"/>
                    <a:pt x="4770261" y="843139"/>
                  </a:cubicBezTo>
                  <a:cubicBezTo>
                    <a:pt x="4813300" y="774700"/>
                    <a:pt x="4887383" y="632883"/>
                    <a:pt x="4905727" y="567972"/>
                  </a:cubicBezTo>
                  <a:cubicBezTo>
                    <a:pt x="4924071" y="503061"/>
                    <a:pt x="4902905" y="474839"/>
                    <a:pt x="4880327" y="453672"/>
                  </a:cubicBezTo>
                  <a:cubicBezTo>
                    <a:pt x="4857749" y="432505"/>
                    <a:pt x="4770261" y="440972"/>
                    <a:pt x="4770261" y="440972"/>
                  </a:cubicBezTo>
                  <a:cubicBezTo>
                    <a:pt x="4672189" y="431094"/>
                    <a:pt x="4433005" y="419099"/>
                    <a:pt x="4291894" y="394405"/>
                  </a:cubicBezTo>
                  <a:cubicBezTo>
                    <a:pt x="4150783" y="369711"/>
                    <a:pt x="4059061" y="326672"/>
                    <a:pt x="3923594" y="292805"/>
                  </a:cubicBezTo>
                  <a:cubicBezTo>
                    <a:pt x="3788127" y="258938"/>
                    <a:pt x="3599039" y="206727"/>
                    <a:pt x="3479094" y="191205"/>
                  </a:cubicBezTo>
                  <a:cubicBezTo>
                    <a:pt x="3359150" y="175683"/>
                    <a:pt x="3273071" y="189089"/>
                    <a:pt x="3203927" y="199672"/>
                  </a:cubicBezTo>
                  <a:cubicBezTo>
                    <a:pt x="3134783" y="210255"/>
                    <a:pt x="3100210" y="254705"/>
                    <a:pt x="3064227" y="254705"/>
                  </a:cubicBezTo>
                  <a:cubicBezTo>
                    <a:pt x="3028244" y="254705"/>
                    <a:pt x="3026127" y="216605"/>
                    <a:pt x="2988027" y="199672"/>
                  </a:cubicBezTo>
                  <a:cubicBezTo>
                    <a:pt x="2949927" y="182739"/>
                    <a:pt x="2954160" y="177800"/>
                    <a:pt x="2835627" y="153105"/>
                  </a:cubicBezTo>
                  <a:cubicBezTo>
                    <a:pt x="2717094" y="128411"/>
                    <a:pt x="2476499" y="76905"/>
                    <a:pt x="2276827" y="51505"/>
                  </a:cubicBezTo>
                  <a:cubicBezTo>
                    <a:pt x="2077155" y="26105"/>
                    <a:pt x="1821038" y="1411"/>
                    <a:pt x="1637594" y="705"/>
                  </a:cubicBezTo>
                  <a:cubicBezTo>
                    <a:pt x="1454150" y="0"/>
                    <a:pt x="1293989" y="27516"/>
                    <a:pt x="1176161" y="47272"/>
                  </a:cubicBezTo>
                  <a:cubicBezTo>
                    <a:pt x="1058333" y="67028"/>
                    <a:pt x="989188" y="100189"/>
                    <a:pt x="930627" y="119239"/>
                  </a:cubicBezTo>
                  <a:cubicBezTo>
                    <a:pt x="872066" y="138289"/>
                    <a:pt x="895350" y="119944"/>
                    <a:pt x="833261" y="153105"/>
                  </a:cubicBezTo>
                  <a:close/>
                </a:path>
              </a:pathLst>
            </a:custGeom>
            <a:solidFill>
              <a:srgbClr val="B9E019">
                <a:alpha val="27000"/>
              </a:srgbClr>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srgbClr val="D8D8D8"/>
                </a:solidFill>
              </a:endParaRPr>
            </a:p>
          </p:txBody>
        </p:sp>
        <p:sp>
          <p:nvSpPr>
            <p:cNvPr id="13" name="Freeform 12"/>
            <p:cNvSpPr>
              <a:spLocks noChangeAspect="1"/>
            </p:cNvSpPr>
            <p:nvPr/>
          </p:nvSpPr>
          <p:spPr>
            <a:xfrm>
              <a:off x="2594042" y="2694896"/>
              <a:ext cx="1731761" cy="1138214"/>
            </a:xfrm>
            <a:custGeom>
              <a:avLst/>
              <a:gdLst>
                <a:gd name="connsiteX0" fmla="*/ 833261 w 4924071"/>
                <a:gd name="connsiteY0" fmla="*/ 153105 h 3209572"/>
                <a:gd name="connsiteX1" fmla="*/ 558094 w 4924071"/>
                <a:gd name="connsiteY1" fmla="*/ 318205 h 3209572"/>
                <a:gd name="connsiteX2" fmla="*/ 249061 w 4924071"/>
                <a:gd name="connsiteY2" fmla="*/ 639939 h 3209572"/>
                <a:gd name="connsiteX3" fmla="*/ 100894 w 4924071"/>
                <a:gd name="connsiteY3" fmla="*/ 910872 h 3209572"/>
                <a:gd name="connsiteX4" fmla="*/ 7761 w 4924071"/>
                <a:gd name="connsiteY4" fmla="*/ 1215672 h 3209572"/>
                <a:gd name="connsiteX5" fmla="*/ 54327 w 4924071"/>
                <a:gd name="connsiteY5" fmla="*/ 1660172 h 3209572"/>
                <a:gd name="connsiteX6" fmla="*/ 67027 w 4924071"/>
                <a:gd name="connsiteY6" fmla="*/ 1710972 h 3209572"/>
                <a:gd name="connsiteX7" fmla="*/ 58561 w 4924071"/>
                <a:gd name="connsiteY7" fmla="*/ 1787172 h 3209572"/>
                <a:gd name="connsiteX8" fmla="*/ 41627 w 4924071"/>
                <a:gd name="connsiteY8" fmla="*/ 1893005 h 3209572"/>
                <a:gd name="connsiteX9" fmla="*/ 88194 w 4924071"/>
                <a:gd name="connsiteY9" fmla="*/ 2036939 h 3209572"/>
                <a:gd name="connsiteX10" fmla="*/ 96661 w 4924071"/>
                <a:gd name="connsiteY10" fmla="*/ 2168172 h 3209572"/>
                <a:gd name="connsiteX11" fmla="*/ 75494 w 4924071"/>
                <a:gd name="connsiteY11" fmla="*/ 2269772 h 3209572"/>
                <a:gd name="connsiteX12" fmla="*/ 75494 w 4924071"/>
                <a:gd name="connsiteY12" fmla="*/ 2299405 h 3209572"/>
                <a:gd name="connsiteX13" fmla="*/ 96661 w 4924071"/>
                <a:gd name="connsiteY13" fmla="*/ 2659239 h 3209572"/>
                <a:gd name="connsiteX14" fmla="*/ 126294 w 4924071"/>
                <a:gd name="connsiteY14" fmla="*/ 2773539 h 3209572"/>
                <a:gd name="connsiteX15" fmla="*/ 105127 w 4924071"/>
                <a:gd name="connsiteY15" fmla="*/ 2887839 h 3209572"/>
                <a:gd name="connsiteX16" fmla="*/ 79727 w 4924071"/>
                <a:gd name="connsiteY16" fmla="*/ 3040239 h 3209572"/>
                <a:gd name="connsiteX17" fmla="*/ 185561 w 4924071"/>
                <a:gd name="connsiteY17" fmla="*/ 3188405 h 3209572"/>
                <a:gd name="connsiteX18" fmla="*/ 380294 w 4924071"/>
                <a:gd name="connsiteY18" fmla="*/ 3167239 h 3209572"/>
                <a:gd name="connsiteX19" fmla="*/ 723194 w 4924071"/>
                <a:gd name="connsiteY19" fmla="*/ 3048705 h 3209572"/>
                <a:gd name="connsiteX20" fmla="*/ 905227 w 4924071"/>
                <a:gd name="connsiteY20" fmla="*/ 2837039 h 3209572"/>
                <a:gd name="connsiteX21" fmla="*/ 1154994 w 4924071"/>
                <a:gd name="connsiteY21" fmla="*/ 2608439 h 3209572"/>
                <a:gd name="connsiteX22" fmla="*/ 1464027 w 4924071"/>
                <a:gd name="connsiteY22" fmla="*/ 2477205 h 3209572"/>
                <a:gd name="connsiteX23" fmla="*/ 2120194 w 4924071"/>
                <a:gd name="connsiteY23" fmla="*/ 2341739 h 3209572"/>
                <a:gd name="connsiteX24" fmla="*/ 2556227 w 4924071"/>
                <a:gd name="connsiteY24" fmla="*/ 2147005 h 3209572"/>
                <a:gd name="connsiteX25" fmla="*/ 2789061 w 4924071"/>
                <a:gd name="connsiteY25" fmla="*/ 1948039 h 3209572"/>
                <a:gd name="connsiteX26" fmla="*/ 2852561 w 4924071"/>
                <a:gd name="connsiteY26" fmla="*/ 1837972 h 3209572"/>
                <a:gd name="connsiteX27" fmla="*/ 2886427 w 4924071"/>
                <a:gd name="connsiteY27" fmla="*/ 1871839 h 3209572"/>
                <a:gd name="connsiteX28" fmla="*/ 3013427 w 4924071"/>
                <a:gd name="connsiteY28" fmla="*/ 1939572 h 3209572"/>
                <a:gd name="connsiteX29" fmla="*/ 3318227 w 4924071"/>
                <a:gd name="connsiteY29" fmla="*/ 2011539 h 3209572"/>
                <a:gd name="connsiteX30" fmla="*/ 3618794 w 4924071"/>
                <a:gd name="connsiteY30" fmla="*/ 1943805 h 3209572"/>
                <a:gd name="connsiteX31" fmla="*/ 3817761 w 4924071"/>
                <a:gd name="connsiteY31" fmla="*/ 1774472 h 3209572"/>
                <a:gd name="connsiteX32" fmla="*/ 4092927 w 4924071"/>
                <a:gd name="connsiteY32" fmla="*/ 1499305 h 3209572"/>
                <a:gd name="connsiteX33" fmla="*/ 4270727 w 4924071"/>
                <a:gd name="connsiteY33" fmla="*/ 1270705 h 3209572"/>
                <a:gd name="connsiteX34" fmla="*/ 4351161 w 4924071"/>
                <a:gd name="connsiteY34" fmla="*/ 1118305 h 3209572"/>
                <a:gd name="connsiteX35" fmla="*/ 4482394 w 4924071"/>
                <a:gd name="connsiteY35" fmla="*/ 1033639 h 3209572"/>
                <a:gd name="connsiteX36" fmla="*/ 4647494 w 4924071"/>
                <a:gd name="connsiteY36" fmla="*/ 978605 h 3209572"/>
                <a:gd name="connsiteX37" fmla="*/ 4770261 w 4924071"/>
                <a:gd name="connsiteY37" fmla="*/ 843139 h 3209572"/>
                <a:gd name="connsiteX38" fmla="*/ 4905727 w 4924071"/>
                <a:gd name="connsiteY38" fmla="*/ 567972 h 3209572"/>
                <a:gd name="connsiteX39" fmla="*/ 4880327 w 4924071"/>
                <a:gd name="connsiteY39" fmla="*/ 453672 h 3209572"/>
                <a:gd name="connsiteX40" fmla="*/ 4770261 w 4924071"/>
                <a:gd name="connsiteY40" fmla="*/ 440972 h 3209572"/>
                <a:gd name="connsiteX41" fmla="*/ 4291894 w 4924071"/>
                <a:gd name="connsiteY41" fmla="*/ 394405 h 3209572"/>
                <a:gd name="connsiteX42" fmla="*/ 3923594 w 4924071"/>
                <a:gd name="connsiteY42" fmla="*/ 292805 h 3209572"/>
                <a:gd name="connsiteX43" fmla="*/ 3479094 w 4924071"/>
                <a:gd name="connsiteY43" fmla="*/ 191205 h 3209572"/>
                <a:gd name="connsiteX44" fmla="*/ 3203927 w 4924071"/>
                <a:gd name="connsiteY44" fmla="*/ 199672 h 3209572"/>
                <a:gd name="connsiteX45" fmla="*/ 3064227 w 4924071"/>
                <a:gd name="connsiteY45" fmla="*/ 254705 h 3209572"/>
                <a:gd name="connsiteX46" fmla="*/ 2988027 w 4924071"/>
                <a:gd name="connsiteY46" fmla="*/ 199672 h 3209572"/>
                <a:gd name="connsiteX47" fmla="*/ 2835627 w 4924071"/>
                <a:gd name="connsiteY47" fmla="*/ 153105 h 3209572"/>
                <a:gd name="connsiteX48" fmla="*/ 2276827 w 4924071"/>
                <a:gd name="connsiteY48" fmla="*/ 51505 h 3209572"/>
                <a:gd name="connsiteX49" fmla="*/ 1637594 w 4924071"/>
                <a:gd name="connsiteY49" fmla="*/ 705 h 3209572"/>
                <a:gd name="connsiteX50" fmla="*/ 1176161 w 4924071"/>
                <a:gd name="connsiteY50" fmla="*/ 47272 h 3209572"/>
                <a:gd name="connsiteX51" fmla="*/ 930627 w 4924071"/>
                <a:gd name="connsiteY51" fmla="*/ 119239 h 3209572"/>
                <a:gd name="connsiteX52" fmla="*/ 833261 w 4924071"/>
                <a:gd name="connsiteY52" fmla="*/ 153105 h 32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24071" h="3209572">
                  <a:moveTo>
                    <a:pt x="833261" y="153105"/>
                  </a:moveTo>
                  <a:cubicBezTo>
                    <a:pt x="771172" y="186266"/>
                    <a:pt x="655461" y="237066"/>
                    <a:pt x="558094" y="318205"/>
                  </a:cubicBezTo>
                  <a:cubicBezTo>
                    <a:pt x="460727" y="399344"/>
                    <a:pt x="325261" y="541161"/>
                    <a:pt x="249061" y="639939"/>
                  </a:cubicBezTo>
                  <a:cubicBezTo>
                    <a:pt x="172861" y="738717"/>
                    <a:pt x="141111" y="814917"/>
                    <a:pt x="100894" y="910872"/>
                  </a:cubicBezTo>
                  <a:cubicBezTo>
                    <a:pt x="60677" y="1006828"/>
                    <a:pt x="15522" y="1090789"/>
                    <a:pt x="7761" y="1215672"/>
                  </a:cubicBezTo>
                  <a:cubicBezTo>
                    <a:pt x="0" y="1340555"/>
                    <a:pt x="44449" y="1577622"/>
                    <a:pt x="54327" y="1660172"/>
                  </a:cubicBezTo>
                  <a:cubicBezTo>
                    <a:pt x="64205" y="1742722"/>
                    <a:pt x="66321" y="1689805"/>
                    <a:pt x="67027" y="1710972"/>
                  </a:cubicBezTo>
                  <a:cubicBezTo>
                    <a:pt x="67733" y="1732139"/>
                    <a:pt x="62794" y="1756833"/>
                    <a:pt x="58561" y="1787172"/>
                  </a:cubicBezTo>
                  <a:cubicBezTo>
                    <a:pt x="54328" y="1817511"/>
                    <a:pt x="36688" y="1851377"/>
                    <a:pt x="41627" y="1893005"/>
                  </a:cubicBezTo>
                  <a:cubicBezTo>
                    <a:pt x="46566" y="1934633"/>
                    <a:pt x="79022" y="1991078"/>
                    <a:pt x="88194" y="2036939"/>
                  </a:cubicBezTo>
                  <a:cubicBezTo>
                    <a:pt x="97366" y="2082800"/>
                    <a:pt x="98778" y="2129366"/>
                    <a:pt x="96661" y="2168172"/>
                  </a:cubicBezTo>
                  <a:cubicBezTo>
                    <a:pt x="94544" y="2206978"/>
                    <a:pt x="79022" y="2247900"/>
                    <a:pt x="75494" y="2269772"/>
                  </a:cubicBezTo>
                  <a:cubicBezTo>
                    <a:pt x="71966" y="2291644"/>
                    <a:pt x="71966" y="2234494"/>
                    <a:pt x="75494" y="2299405"/>
                  </a:cubicBezTo>
                  <a:cubicBezTo>
                    <a:pt x="79022" y="2364316"/>
                    <a:pt x="88194" y="2580217"/>
                    <a:pt x="96661" y="2659239"/>
                  </a:cubicBezTo>
                  <a:cubicBezTo>
                    <a:pt x="105128" y="2738261"/>
                    <a:pt x="124883" y="2735439"/>
                    <a:pt x="126294" y="2773539"/>
                  </a:cubicBezTo>
                  <a:cubicBezTo>
                    <a:pt x="127705" y="2811639"/>
                    <a:pt x="112888" y="2843389"/>
                    <a:pt x="105127" y="2887839"/>
                  </a:cubicBezTo>
                  <a:cubicBezTo>
                    <a:pt x="97366" y="2932289"/>
                    <a:pt x="66321" y="2990145"/>
                    <a:pt x="79727" y="3040239"/>
                  </a:cubicBezTo>
                  <a:cubicBezTo>
                    <a:pt x="93133" y="3090333"/>
                    <a:pt x="135467" y="3167238"/>
                    <a:pt x="185561" y="3188405"/>
                  </a:cubicBezTo>
                  <a:cubicBezTo>
                    <a:pt x="235655" y="3209572"/>
                    <a:pt x="290689" y="3190522"/>
                    <a:pt x="380294" y="3167239"/>
                  </a:cubicBezTo>
                  <a:cubicBezTo>
                    <a:pt x="469900" y="3143956"/>
                    <a:pt x="635705" y="3103738"/>
                    <a:pt x="723194" y="3048705"/>
                  </a:cubicBezTo>
                  <a:cubicBezTo>
                    <a:pt x="810683" y="2993672"/>
                    <a:pt x="833260" y="2910417"/>
                    <a:pt x="905227" y="2837039"/>
                  </a:cubicBezTo>
                  <a:cubicBezTo>
                    <a:pt x="977194" y="2763661"/>
                    <a:pt x="1061861" y="2668411"/>
                    <a:pt x="1154994" y="2608439"/>
                  </a:cubicBezTo>
                  <a:cubicBezTo>
                    <a:pt x="1248127" y="2548467"/>
                    <a:pt x="1303160" y="2521655"/>
                    <a:pt x="1464027" y="2477205"/>
                  </a:cubicBezTo>
                  <a:cubicBezTo>
                    <a:pt x="1624894" y="2432755"/>
                    <a:pt x="1938161" y="2396772"/>
                    <a:pt x="2120194" y="2341739"/>
                  </a:cubicBezTo>
                  <a:cubicBezTo>
                    <a:pt x="2302227" y="2286706"/>
                    <a:pt x="2444749" y="2212622"/>
                    <a:pt x="2556227" y="2147005"/>
                  </a:cubicBezTo>
                  <a:cubicBezTo>
                    <a:pt x="2667705" y="2081388"/>
                    <a:pt x="2739672" y="1999545"/>
                    <a:pt x="2789061" y="1948039"/>
                  </a:cubicBezTo>
                  <a:cubicBezTo>
                    <a:pt x="2838450" y="1896534"/>
                    <a:pt x="2836333" y="1850672"/>
                    <a:pt x="2852561" y="1837972"/>
                  </a:cubicBezTo>
                  <a:cubicBezTo>
                    <a:pt x="2868789" y="1825272"/>
                    <a:pt x="2859616" y="1854906"/>
                    <a:pt x="2886427" y="1871839"/>
                  </a:cubicBezTo>
                  <a:cubicBezTo>
                    <a:pt x="2913238" y="1888772"/>
                    <a:pt x="2941460" y="1916289"/>
                    <a:pt x="3013427" y="1939572"/>
                  </a:cubicBezTo>
                  <a:cubicBezTo>
                    <a:pt x="3085394" y="1962855"/>
                    <a:pt x="3217333" y="2010834"/>
                    <a:pt x="3318227" y="2011539"/>
                  </a:cubicBezTo>
                  <a:cubicBezTo>
                    <a:pt x="3419122" y="2012245"/>
                    <a:pt x="3535538" y="1983316"/>
                    <a:pt x="3618794" y="1943805"/>
                  </a:cubicBezTo>
                  <a:cubicBezTo>
                    <a:pt x="3702050" y="1904294"/>
                    <a:pt x="3738739" y="1848555"/>
                    <a:pt x="3817761" y="1774472"/>
                  </a:cubicBezTo>
                  <a:cubicBezTo>
                    <a:pt x="3896783" y="1700389"/>
                    <a:pt x="4017433" y="1583266"/>
                    <a:pt x="4092927" y="1499305"/>
                  </a:cubicBezTo>
                  <a:cubicBezTo>
                    <a:pt x="4168421" y="1415344"/>
                    <a:pt x="4227688" y="1334205"/>
                    <a:pt x="4270727" y="1270705"/>
                  </a:cubicBezTo>
                  <a:cubicBezTo>
                    <a:pt x="4313766" y="1207205"/>
                    <a:pt x="4315883" y="1157816"/>
                    <a:pt x="4351161" y="1118305"/>
                  </a:cubicBezTo>
                  <a:cubicBezTo>
                    <a:pt x="4386439" y="1078794"/>
                    <a:pt x="4433005" y="1056922"/>
                    <a:pt x="4482394" y="1033639"/>
                  </a:cubicBezTo>
                  <a:cubicBezTo>
                    <a:pt x="4531783" y="1010356"/>
                    <a:pt x="4599516" y="1010355"/>
                    <a:pt x="4647494" y="978605"/>
                  </a:cubicBezTo>
                  <a:cubicBezTo>
                    <a:pt x="4695472" y="946855"/>
                    <a:pt x="4727222" y="911578"/>
                    <a:pt x="4770261" y="843139"/>
                  </a:cubicBezTo>
                  <a:cubicBezTo>
                    <a:pt x="4813300" y="774700"/>
                    <a:pt x="4887383" y="632883"/>
                    <a:pt x="4905727" y="567972"/>
                  </a:cubicBezTo>
                  <a:cubicBezTo>
                    <a:pt x="4924071" y="503061"/>
                    <a:pt x="4902905" y="474839"/>
                    <a:pt x="4880327" y="453672"/>
                  </a:cubicBezTo>
                  <a:cubicBezTo>
                    <a:pt x="4857749" y="432505"/>
                    <a:pt x="4770261" y="440972"/>
                    <a:pt x="4770261" y="440972"/>
                  </a:cubicBezTo>
                  <a:cubicBezTo>
                    <a:pt x="4672189" y="431094"/>
                    <a:pt x="4433005" y="419099"/>
                    <a:pt x="4291894" y="394405"/>
                  </a:cubicBezTo>
                  <a:cubicBezTo>
                    <a:pt x="4150783" y="369711"/>
                    <a:pt x="4059061" y="326672"/>
                    <a:pt x="3923594" y="292805"/>
                  </a:cubicBezTo>
                  <a:cubicBezTo>
                    <a:pt x="3788127" y="258938"/>
                    <a:pt x="3599039" y="206727"/>
                    <a:pt x="3479094" y="191205"/>
                  </a:cubicBezTo>
                  <a:cubicBezTo>
                    <a:pt x="3359150" y="175683"/>
                    <a:pt x="3273071" y="189089"/>
                    <a:pt x="3203927" y="199672"/>
                  </a:cubicBezTo>
                  <a:cubicBezTo>
                    <a:pt x="3134783" y="210255"/>
                    <a:pt x="3100210" y="254705"/>
                    <a:pt x="3064227" y="254705"/>
                  </a:cubicBezTo>
                  <a:cubicBezTo>
                    <a:pt x="3028244" y="254705"/>
                    <a:pt x="3026127" y="216605"/>
                    <a:pt x="2988027" y="199672"/>
                  </a:cubicBezTo>
                  <a:cubicBezTo>
                    <a:pt x="2949927" y="182739"/>
                    <a:pt x="2954160" y="177800"/>
                    <a:pt x="2835627" y="153105"/>
                  </a:cubicBezTo>
                  <a:cubicBezTo>
                    <a:pt x="2717094" y="128411"/>
                    <a:pt x="2476499" y="76905"/>
                    <a:pt x="2276827" y="51505"/>
                  </a:cubicBezTo>
                  <a:cubicBezTo>
                    <a:pt x="2077155" y="26105"/>
                    <a:pt x="1821038" y="1411"/>
                    <a:pt x="1637594" y="705"/>
                  </a:cubicBezTo>
                  <a:cubicBezTo>
                    <a:pt x="1454150" y="0"/>
                    <a:pt x="1293989" y="27516"/>
                    <a:pt x="1176161" y="47272"/>
                  </a:cubicBezTo>
                  <a:cubicBezTo>
                    <a:pt x="1058333" y="67028"/>
                    <a:pt x="989188" y="100189"/>
                    <a:pt x="930627" y="119239"/>
                  </a:cubicBezTo>
                  <a:cubicBezTo>
                    <a:pt x="872066" y="138289"/>
                    <a:pt x="895350" y="119944"/>
                    <a:pt x="833261" y="153105"/>
                  </a:cubicBezTo>
                  <a:close/>
                </a:path>
              </a:pathLst>
            </a:custGeom>
            <a:noFill/>
            <a:ln w="12700" cap="flat" cmpd="sng" algn="ctr">
              <a:solidFill>
                <a:srgbClr val="CFE017">
                  <a:alpha val="30000"/>
                </a:srgbClr>
              </a:solidFill>
              <a:prstDash val="solid"/>
              <a:round/>
              <a:headEnd type="none" w="med" len="med"/>
              <a:tailEnd type="none" w="med" len="med"/>
            </a:ln>
            <a:effectLst>
              <a:outerShdw blurRad="50800" dist="12700" dir="2700000">
                <a:srgbClr val="B9E019">
                  <a:alpha val="7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srgbClr val="D8D8D8"/>
                </a:solidFill>
              </a:endParaRPr>
            </a:p>
          </p:txBody>
        </p:sp>
      </p:grpSp>
      <p:sp>
        <p:nvSpPr>
          <p:cNvPr id="14" name="Text Placeholder 19"/>
          <p:cNvSpPr>
            <a:spLocks/>
          </p:cNvSpPr>
          <p:nvPr/>
        </p:nvSpPr>
        <p:spPr bwMode="auto">
          <a:xfrm>
            <a:off x="8163560" y="4063565"/>
            <a:ext cx="1981200" cy="1027284"/>
          </a:xfrm>
          <a:prstGeom prst="rect">
            <a:avLst/>
          </a:prstGeom>
          <a:noFill/>
          <a:ln w="9525">
            <a:noFill/>
            <a:miter lim="800000"/>
            <a:headEnd/>
            <a:tailEnd/>
          </a:ln>
        </p:spPr>
        <p:txBody>
          <a:bodyPr anchor="ctr">
            <a:prstTxWarp prst="textNoShape">
              <a:avLst/>
            </a:prstTxWarp>
          </a:bodyPr>
          <a:lstStyle/>
          <a:p>
            <a:pPr algn="ctr" eaLnBrk="0" fontAlgn="base" hangingPunct="0">
              <a:lnSpc>
                <a:spcPts val="2200"/>
              </a:lnSpc>
              <a:spcBef>
                <a:spcPct val="0"/>
              </a:spcBef>
              <a:spcAft>
                <a:spcPct val="0"/>
              </a:spcAft>
              <a:buClr>
                <a:srgbClr val="7592A4"/>
              </a:buClr>
              <a:buFont typeface="Arial" pitchFamily="-110" charset="0"/>
              <a:buNone/>
            </a:pPr>
            <a:r>
              <a:rPr lang="en-US" sz="2000" dirty="0" smtClean="0">
                <a:solidFill>
                  <a:srgbClr val="000000"/>
                </a:solidFill>
                <a:ea typeface="ＭＳ Ｐゴシック" pitchFamily="-110" charset="-128"/>
                <a:cs typeface="ＭＳ Ｐゴシック" pitchFamily="-110" charset="-128"/>
              </a:rPr>
              <a:t>HCC</a:t>
            </a:r>
            <a:br>
              <a:rPr lang="en-US" sz="2000" dirty="0" smtClean="0">
                <a:solidFill>
                  <a:srgbClr val="000000"/>
                </a:solidFill>
                <a:ea typeface="ＭＳ Ｐゴシック" pitchFamily="-110" charset="-128"/>
                <a:cs typeface="ＭＳ Ｐゴシック" pitchFamily="-110" charset="-128"/>
              </a:rPr>
            </a:br>
            <a:r>
              <a:rPr lang="en-US" sz="2000" dirty="0" smtClean="0">
                <a:solidFill>
                  <a:srgbClr val="000000"/>
                </a:solidFill>
                <a:ea typeface="ＭＳ Ｐゴシック" pitchFamily="-110" charset="-128"/>
                <a:cs typeface="ＭＳ Ｐゴシック" pitchFamily="-110" charset="-128"/>
              </a:rPr>
              <a:t>ESLD</a:t>
            </a:r>
            <a:br>
              <a:rPr lang="en-US" sz="2000" dirty="0" smtClean="0">
                <a:solidFill>
                  <a:srgbClr val="000000"/>
                </a:solidFill>
                <a:ea typeface="ＭＳ Ｐゴシック" pitchFamily="-110" charset="-128"/>
                <a:cs typeface="ＭＳ Ｐゴシック" pitchFamily="-110" charset="-128"/>
              </a:rPr>
            </a:br>
            <a:r>
              <a:rPr lang="en-US" sz="2000" dirty="0" smtClean="0">
                <a:solidFill>
                  <a:srgbClr val="000000"/>
                </a:solidFill>
                <a:ea typeface="ＭＳ Ｐゴシック" pitchFamily="-110" charset="-128"/>
                <a:cs typeface="ＭＳ Ｐゴシック" pitchFamily="-110" charset="-128"/>
              </a:rPr>
              <a:t>Death</a:t>
            </a:r>
            <a:endParaRPr lang="en-US" sz="2000" dirty="0">
              <a:solidFill>
                <a:srgbClr val="000000"/>
              </a:solidFill>
              <a:ea typeface="ＭＳ Ｐゴシック" pitchFamily="-110" charset="-128"/>
              <a:cs typeface="ＭＳ Ｐゴシック" pitchFamily="-110" charset="-128"/>
            </a:endParaRPr>
          </a:p>
        </p:txBody>
      </p:sp>
      <p:grpSp>
        <p:nvGrpSpPr>
          <p:cNvPr id="15" name="Group 14"/>
          <p:cNvGrpSpPr/>
          <p:nvPr/>
        </p:nvGrpSpPr>
        <p:grpSpPr>
          <a:xfrm>
            <a:off x="8150860" y="5040049"/>
            <a:ext cx="1828800" cy="1169816"/>
            <a:chOff x="6705600" y="4572000"/>
            <a:chExt cx="1828800" cy="1169816"/>
          </a:xfrm>
        </p:grpSpPr>
        <p:pic>
          <p:nvPicPr>
            <p:cNvPr id="16" name="Picture 15" descr="Liver_cirrhosis.jpg"/>
            <p:cNvPicPr>
              <a:picLocks noChangeAspect="1"/>
            </p:cNvPicPr>
            <p:nvPr/>
          </p:nvPicPr>
          <p:blipFill>
            <a:blip r:embed="rId4">
              <a:extLst/>
            </a:blip>
            <a:stretch>
              <a:fillRect/>
            </a:stretch>
          </p:blipFill>
          <p:spPr>
            <a:xfrm>
              <a:off x="6705600" y="4572000"/>
              <a:ext cx="1828800" cy="1169816"/>
            </a:xfrm>
            <a:prstGeom prst="rect">
              <a:avLst/>
            </a:prstGeom>
          </p:spPr>
        </p:pic>
        <p:grpSp>
          <p:nvGrpSpPr>
            <p:cNvPr id="17" name="Group 12"/>
            <p:cNvGrpSpPr/>
            <p:nvPr/>
          </p:nvGrpSpPr>
          <p:grpSpPr>
            <a:xfrm>
              <a:off x="6930075" y="4753681"/>
              <a:ext cx="339820" cy="292050"/>
              <a:chOff x="2777759" y="3195411"/>
              <a:chExt cx="885415" cy="760948"/>
            </a:xfrm>
          </p:grpSpPr>
          <p:sp>
            <p:nvSpPr>
              <p:cNvPr id="18" name="Freeform 17"/>
              <p:cNvSpPr>
                <a:spLocks noChangeAspect="1"/>
              </p:cNvSpPr>
              <p:nvPr/>
            </p:nvSpPr>
            <p:spPr>
              <a:xfrm rot="19831664">
                <a:off x="2777759" y="3195411"/>
                <a:ext cx="885415" cy="760948"/>
              </a:xfrm>
              <a:custGeom>
                <a:avLst/>
                <a:gdLst>
                  <a:gd name="connsiteX0" fmla="*/ 420511 w 883356"/>
                  <a:gd name="connsiteY0" fmla="*/ 4233 h 759177"/>
                  <a:gd name="connsiteX1" fmla="*/ 361245 w 883356"/>
                  <a:gd name="connsiteY1" fmla="*/ 8466 h 759177"/>
                  <a:gd name="connsiteX2" fmla="*/ 344311 w 883356"/>
                  <a:gd name="connsiteY2" fmla="*/ 50799 h 759177"/>
                  <a:gd name="connsiteX3" fmla="*/ 306211 w 883356"/>
                  <a:gd name="connsiteY3" fmla="*/ 63499 h 759177"/>
                  <a:gd name="connsiteX4" fmla="*/ 289278 w 883356"/>
                  <a:gd name="connsiteY4" fmla="*/ 84666 h 759177"/>
                  <a:gd name="connsiteX5" fmla="*/ 242711 w 883356"/>
                  <a:gd name="connsiteY5" fmla="*/ 71966 h 759177"/>
                  <a:gd name="connsiteX6" fmla="*/ 213078 w 883356"/>
                  <a:gd name="connsiteY6" fmla="*/ 97366 h 759177"/>
                  <a:gd name="connsiteX7" fmla="*/ 183445 w 883356"/>
                  <a:gd name="connsiteY7" fmla="*/ 110066 h 759177"/>
                  <a:gd name="connsiteX8" fmla="*/ 170745 w 883356"/>
                  <a:gd name="connsiteY8" fmla="*/ 156633 h 759177"/>
                  <a:gd name="connsiteX9" fmla="*/ 119945 w 883356"/>
                  <a:gd name="connsiteY9" fmla="*/ 160866 h 759177"/>
                  <a:gd name="connsiteX10" fmla="*/ 60678 w 883356"/>
                  <a:gd name="connsiteY10" fmla="*/ 203199 h 759177"/>
                  <a:gd name="connsiteX11" fmla="*/ 56445 w 883356"/>
                  <a:gd name="connsiteY11" fmla="*/ 237066 h 759177"/>
                  <a:gd name="connsiteX12" fmla="*/ 22578 w 883356"/>
                  <a:gd name="connsiteY12" fmla="*/ 266699 h 759177"/>
                  <a:gd name="connsiteX13" fmla="*/ 1411 w 883356"/>
                  <a:gd name="connsiteY13" fmla="*/ 342899 h 759177"/>
                  <a:gd name="connsiteX14" fmla="*/ 31045 w 883356"/>
                  <a:gd name="connsiteY14" fmla="*/ 406399 h 759177"/>
                  <a:gd name="connsiteX15" fmla="*/ 14111 w 883356"/>
                  <a:gd name="connsiteY15" fmla="*/ 482599 h 759177"/>
                  <a:gd name="connsiteX16" fmla="*/ 52211 w 883356"/>
                  <a:gd name="connsiteY16" fmla="*/ 524933 h 759177"/>
                  <a:gd name="connsiteX17" fmla="*/ 94545 w 883356"/>
                  <a:gd name="connsiteY17" fmla="*/ 546099 h 759177"/>
                  <a:gd name="connsiteX18" fmla="*/ 107245 w 883356"/>
                  <a:gd name="connsiteY18" fmla="*/ 507999 h 759177"/>
                  <a:gd name="connsiteX19" fmla="*/ 115711 w 883356"/>
                  <a:gd name="connsiteY19" fmla="*/ 550333 h 759177"/>
                  <a:gd name="connsiteX20" fmla="*/ 141111 w 883356"/>
                  <a:gd name="connsiteY20" fmla="*/ 584199 h 759177"/>
                  <a:gd name="connsiteX21" fmla="*/ 166511 w 883356"/>
                  <a:gd name="connsiteY21" fmla="*/ 579966 h 759177"/>
                  <a:gd name="connsiteX22" fmla="*/ 179211 w 883356"/>
                  <a:gd name="connsiteY22" fmla="*/ 618066 h 759177"/>
                  <a:gd name="connsiteX23" fmla="*/ 196145 w 883356"/>
                  <a:gd name="connsiteY23" fmla="*/ 681566 h 759177"/>
                  <a:gd name="connsiteX24" fmla="*/ 259645 w 883356"/>
                  <a:gd name="connsiteY24" fmla="*/ 706966 h 759177"/>
                  <a:gd name="connsiteX25" fmla="*/ 276578 w 883356"/>
                  <a:gd name="connsiteY25" fmla="*/ 668866 h 759177"/>
                  <a:gd name="connsiteX26" fmla="*/ 293511 w 883356"/>
                  <a:gd name="connsiteY26" fmla="*/ 673099 h 759177"/>
                  <a:gd name="connsiteX27" fmla="*/ 289278 w 883356"/>
                  <a:gd name="connsiteY27" fmla="*/ 706966 h 759177"/>
                  <a:gd name="connsiteX28" fmla="*/ 357011 w 883356"/>
                  <a:gd name="connsiteY28" fmla="*/ 745066 h 759177"/>
                  <a:gd name="connsiteX29" fmla="*/ 395111 w 883356"/>
                  <a:gd name="connsiteY29" fmla="*/ 711199 h 759177"/>
                  <a:gd name="connsiteX30" fmla="*/ 399345 w 883356"/>
                  <a:gd name="connsiteY30" fmla="*/ 706966 h 759177"/>
                  <a:gd name="connsiteX31" fmla="*/ 424745 w 883356"/>
                  <a:gd name="connsiteY31" fmla="*/ 728133 h 759177"/>
                  <a:gd name="connsiteX32" fmla="*/ 475545 w 883356"/>
                  <a:gd name="connsiteY32" fmla="*/ 715433 h 759177"/>
                  <a:gd name="connsiteX33" fmla="*/ 513645 w 883356"/>
                  <a:gd name="connsiteY33" fmla="*/ 757766 h 759177"/>
                  <a:gd name="connsiteX34" fmla="*/ 568678 w 883356"/>
                  <a:gd name="connsiteY34" fmla="*/ 723899 h 759177"/>
                  <a:gd name="connsiteX35" fmla="*/ 636411 w 883356"/>
                  <a:gd name="connsiteY35" fmla="*/ 736599 h 759177"/>
                  <a:gd name="connsiteX36" fmla="*/ 661811 w 883356"/>
                  <a:gd name="connsiteY36" fmla="*/ 715433 h 759177"/>
                  <a:gd name="connsiteX37" fmla="*/ 695678 w 883356"/>
                  <a:gd name="connsiteY37" fmla="*/ 690033 h 759177"/>
                  <a:gd name="connsiteX38" fmla="*/ 666045 w 883356"/>
                  <a:gd name="connsiteY38" fmla="*/ 681566 h 759177"/>
                  <a:gd name="connsiteX39" fmla="*/ 746478 w 883356"/>
                  <a:gd name="connsiteY39" fmla="*/ 664633 h 759177"/>
                  <a:gd name="connsiteX40" fmla="*/ 784578 w 883356"/>
                  <a:gd name="connsiteY40" fmla="*/ 630766 h 759177"/>
                  <a:gd name="connsiteX41" fmla="*/ 784578 w 883356"/>
                  <a:gd name="connsiteY41" fmla="*/ 588433 h 759177"/>
                  <a:gd name="connsiteX42" fmla="*/ 843845 w 883356"/>
                  <a:gd name="connsiteY42" fmla="*/ 567266 h 759177"/>
                  <a:gd name="connsiteX43" fmla="*/ 877711 w 883356"/>
                  <a:gd name="connsiteY43" fmla="*/ 512233 h 759177"/>
                  <a:gd name="connsiteX44" fmla="*/ 852311 w 883356"/>
                  <a:gd name="connsiteY44" fmla="*/ 448733 h 759177"/>
                  <a:gd name="connsiteX45" fmla="*/ 881945 w 883356"/>
                  <a:gd name="connsiteY45" fmla="*/ 444499 h 759177"/>
                  <a:gd name="connsiteX46" fmla="*/ 860778 w 883356"/>
                  <a:gd name="connsiteY46" fmla="*/ 393699 h 759177"/>
                  <a:gd name="connsiteX47" fmla="*/ 826911 w 883356"/>
                  <a:gd name="connsiteY47" fmla="*/ 372533 h 759177"/>
                  <a:gd name="connsiteX48" fmla="*/ 860778 w 883356"/>
                  <a:gd name="connsiteY48" fmla="*/ 355599 h 759177"/>
                  <a:gd name="connsiteX49" fmla="*/ 805745 w 883356"/>
                  <a:gd name="connsiteY49" fmla="*/ 342899 h 759177"/>
                  <a:gd name="connsiteX50" fmla="*/ 869245 w 883356"/>
                  <a:gd name="connsiteY50" fmla="*/ 258233 h 759177"/>
                  <a:gd name="connsiteX51" fmla="*/ 826911 w 883356"/>
                  <a:gd name="connsiteY51" fmla="*/ 224366 h 759177"/>
                  <a:gd name="connsiteX52" fmla="*/ 784578 w 883356"/>
                  <a:gd name="connsiteY52" fmla="*/ 215899 h 759177"/>
                  <a:gd name="connsiteX53" fmla="*/ 797278 w 883356"/>
                  <a:gd name="connsiteY53" fmla="*/ 177799 h 759177"/>
                  <a:gd name="connsiteX54" fmla="*/ 763411 w 883356"/>
                  <a:gd name="connsiteY54" fmla="*/ 186266 h 759177"/>
                  <a:gd name="connsiteX55" fmla="*/ 742245 w 883356"/>
                  <a:gd name="connsiteY55" fmla="*/ 114299 h 759177"/>
                  <a:gd name="connsiteX56" fmla="*/ 708378 w 883356"/>
                  <a:gd name="connsiteY56" fmla="*/ 139699 h 759177"/>
                  <a:gd name="connsiteX57" fmla="*/ 712611 w 883356"/>
                  <a:gd name="connsiteY57" fmla="*/ 71966 h 759177"/>
                  <a:gd name="connsiteX58" fmla="*/ 674511 w 883356"/>
                  <a:gd name="connsiteY58" fmla="*/ 50799 h 759177"/>
                  <a:gd name="connsiteX59" fmla="*/ 627945 w 883356"/>
                  <a:gd name="connsiteY59" fmla="*/ 21166 h 759177"/>
                  <a:gd name="connsiteX60" fmla="*/ 577145 w 883356"/>
                  <a:gd name="connsiteY60" fmla="*/ 42333 h 759177"/>
                  <a:gd name="connsiteX61" fmla="*/ 526345 w 883356"/>
                  <a:gd name="connsiteY61" fmla="*/ 12699 h 759177"/>
                  <a:gd name="connsiteX62" fmla="*/ 475545 w 883356"/>
                  <a:gd name="connsiteY62" fmla="*/ 33866 h 759177"/>
                  <a:gd name="connsiteX63" fmla="*/ 420511 w 883356"/>
                  <a:gd name="connsiteY63" fmla="*/ 4233 h 75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83356" h="759177">
                    <a:moveTo>
                      <a:pt x="420511" y="4233"/>
                    </a:moveTo>
                    <a:cubicBezTo>
                      <a:pt x="401461" y="0"/>
                      <a:pt x="373945" y="705"/>
                      <a:pt x="361245" y="8466"/>
                    </a:cubicBezTo>
                    <a:cubicBezTo>
                      <a:pt x="348545" y="16227"/>
                      <a:pt x="353483" y="41627"/>
                      <a:pt x="344311" y="50799"/>
                    </a:cubicBezTo>
                    <a:cubicBezTo>
                      <a:pt x="335139" y="59971"/>
                      <a:pt x="315383" y="57854"/>
                      <a:pt x="306211" y="63499"/>
                    </a:cubicBezTo>
                    <a:cubicBezTo>
                      <a:pt x="297039" y="69144"/>
                      <a:pt x="299861" y="83255"/>
                      <a:pt x="289278" y="84666"/>
                    </a:cubicBezTo>
                    <a:cubicBezTo>
                      <a:pt x="278695" y="86077"/>
                      <a:pt x="255411" y="69849"/>
                      <a:pt x="242711" y="71966"/>
                    </a:cubicBezTo>
                    <a:cubicBezTo>
                      <a:pt x="230011" y="74083"/>
                      <a:pt x="222956" y="91016"/>
                      <a:pt x="213078" y="97366"/>
                    </a:cubicBezTo>
                    <a:cubicBezTo>
                      <a:pt x="203200" y="103716"/>
                      <a:pt x="190501" y="100188"/>
                      <a:pt x="183445" y="110066"/>
                    </a:cubicBezTo>
                    <a:cubicBezTo>
                      <a:pt x="176390" y="119944"/>
                      <a:pt x="181328" y="148166"/>
                      <a:pt x="170745" y="156633"/>
                    </a:cubicBezTo>
                    <a:cubicBezTo>
                      <a:pt x="160162" y="165100"/>
                      <a:pt x="138289" y="153105"/>
                      <a:pt x="119945" y="160866"/>
                    </a:cubicBezTo>
                    <a:cubicBezTo>
                      <a:pt x="101601" y="168627"/>
                      <a:pt x="71261" y="190499"/>
                      <a:pt x="60678" y="203199"/>
                    </a:cubicBezTo>
                    <a:cubicBezTo>
                      <a:pt x="50095" y="215899"/>
                      <a:pt x="62795" y="226483"/>
                      <a:pt x="56445" y="237066"/>
                    </a:cubicBezTo>
                    <a:cubicBezTo>
                      <a:pt x="50095" y="247649"/>
                      <a:pt x="31750" y="249060"/>
                      <a:pt x="22578" y="266699"/>
                    </a:cubicBezTo>
                    <a:cubicBezTo>
                      <a:pt x="13406" y="284338"/>
                      <a:pt x="0" y="319616"/>
                      <a:pt x="1411" y="342899"/>
                    </a:cubicBezTo>
                    <a:cubicBezTo>
                      <a:pt x="2822" y="366182"/>
                      <a:pt x="28928" y="383116"/>
                      <a:pt x="31045" y="406399"/>
                    </a:cubicBezTo>
                    <a:cubicBezTo>
                      <a:pt x="33162" y="429682"/>
                      <a:pt x="10583" y="462843"/>
                      <a:pt x="14111" y="482599"/>
                    </a:cubicBezTo>
                    <a:cubicBezTo>
                      <a:pt x="17639" y="502355"/>
                      <a:pt x="38805" y="514350"/>
                      <a:pt x="52211" y="524933"/>
                    </a:cubicBezTo>
                    <a:cubicBezTo>
                      <a:pt x="65617" y="535516"/>
                      <a:pt x="85373" y="548921"/>
                      <a:pt x="94545" y="546099"/>
                    </a:cubicBezTo>
                    <a:cubicBezTo>
                      <a:pt x="103717" y="543277"/>
                      <a:pt x="103717" y="507293"/>
                      <a:pt x="107245" y="507999"/>
                    </a:cubicBezTo>
                    <a:cubicBezTo>
                      <a:pt x="110773" y="508705"/>
                      <a:pt x="110067" y="537633"/>
                      <a:pt x="115711" y="550333"/>
                    </a:cubicBezTo>
                    <a:cubicBezTo>
                      <a:pt x="121355" y="563033"/>
                      <a:pt x="132644" y="579260"/>
                      <a:pt x="141111" y="584199"/>
                    </a:cubicBezTo>
                    <a:cubicBezTo>
                      <a:pt x="149578" y="589138"/>
                      <a:pt x="160161" y="574322"/>
                      <a:pt x="166511" y="579966"/>
                    </a:cubicBezTo>
                    <a:cubicBezTo>
                      <a:pt x="172861" y="585610"/>
                      <a:pt x="174272" y="601133"/>
                      <a:pt x="179211" y="618066"/>
                    </a:cubicBezTo>
                    <a:cubicBezTo>
                      <a:pt x="184150" y="634999"/>
                      <a:pt x="182739" y="666749"/>
                      <a:pt x="196145" y="681566"/>
                    </a:cubicBezTo>
                    <a:cubicBezTo>
                      <a:pt x="209551" y="696383"/>
                      <a:pt x="246240" y="709083"/>
                      <a:pt x="259645" y="706966"/>
                    </a:cubicBezTo>
                    <a:cubicBezTo>
                      <a:pt x="273051" y="704849"/>
                      <a:pt x="270934" y="674511"/>
                      <a:pt x="276578" y="668866"/>
                    </a:cubicBezTo>
                    <a:cubicBezTo>
                      <a:pt x="282222" y="663222"/>
                      <a:pt x="291394" y="666749"/>
                      <a:pt x="293511" y="673099"/>
                    </a:cubicBezTo>
                    <a:cubicBezTo>
                      <a:pt x="295628" y="679449"/>
                      <a:pt x="278695" y="694972"/>
                      <a:pt x="289278" y="706966"/>
                    </a:cubicBezTo>
                    <a:cubicBezTo>
                      <a:pt x="299861" y="718960"/>
                      <a:pt x="339372" y="744361"/>
                      <a:pt x="357011" y="745066"/>
                    </a:cubicBezTo>
                    <a:cubicBezTo>
                      <a:pt x="374650" y="745771"/>
                      <a:pt x="388055" y="717549"/>
                      <a:pt x="395111" y="711199"/>
                    </a:cubicBezTo>
                    <a:cubicBezTo>
                      <a:pt x="402167" y="704849"/>
                      <a:pt x="394406" y="704144"/>
                      <a:pt x="399345" y="706966"/>
                    </a:cubicBezTo>
                    <a:cubicBezTo>
                      <a:pt x="404284" y="709788"/>
                      <a:pt x="412045" y="726722"/>
                      <a:pt x="424745" y="728133"/>
                    </a:cubicBezTo>
                    <a:cubicBezTo>
                      <a:pt x="437445" y="729544"/>
                      <a:pt x="460728" y="710494"/>
                      <a:pt x="475545" y="715433"/>
                    </a:cubicBezTo>
                    <a:cubicBezTo>
                      <a:pt x="490362" y="720372"/>
                      <a:pt x="498123" y="756355"/>
                      <a:pt x="513645" y="757766"/>
                    </a:cubicBezTo>
                    <a:cubicBezTo>
                      <a:pt x="529167" y="759177"/>
                      <a:pt x="548217" y="727427"/>
                      <a:pt x="568678" y="723899"/>
                    </a:cubicBezTo>
                    <a:cubicBezTo>
                      <a:pt x="589139" y="720371"/>
                      <a:pt x="620889" y="738010"/>
                      <a:pt x="636411" y="736599"/>
                    </a:cubicBezTo>
                    <a:cubicBezTo>
                      <a:pt x="651933" y="735188"/>
                      <a:pt x="651933" y="723194"/>
                      <a:pt x="661811" y="715433"/>
                    </a:cubicBezTo>
                    <a:cubicBezTo>
                      <a:pt x="671689" y="707672"/>
                      <a:pt x="694972" y="695678"/>
                      <a:pt x="695678" y="690033"/>
                    </a:cubicBezTo>
                    <a:cubicBezTo>
                      <a:pt x="696384" y="684389"/>
                      <a:pt x="657578" y="685799"/>
                      <a:pt x="666045" y="681566"/>
                    </a:cubicBezTo>
                    <a:cubicBezTo>
                      <a:pt x="674512" y="677333"/>
                      <a:pt x="726723" y="673100"/>
                      <a:pt x="746478" y="664633"/>
                    </a:cubicBezTo>
                    <a:cubicBezTo>
                      <a:pt x="766233" y="656166"/>
                      <a:pt x="778228" y="643466"/>
                      <a:pt x="784578" y="630766"/>
                    </a:cubicBezTo>
                    <a:cubicBezTo>
                      <a:pt x="790928" y="618066"/>
                      <a:pt x="774700" y="599016"/>
                      <a:pt x="784578" y="588433"/>
                    </a:cubicBezTo>
                    <a:cubicBezTo>
                      <a:pt x="794456" y="577850"/>
                      <a:pt x="828323" y="579966"/>
                      <a:pt x="843845" y="567266"/>
                    </a:cubicBezTo>
                    <a:cubicBezTo>
                      <a:pt x="859367" y="554566"/>
                      <a:pt x="876300" y="531988"/>
                      <a:pt x="877711" y="512233"/>
                    </a:cubicBezTo>
                    <a:cubicBezTo>
                      <a:pt x="879122" y="492478"/>
                      <a:pt x="851605" y="460022"/>
                      <a:pt x="852311" y="448733"/>
                    </a:cubicBezTo>
                    <a:cubicBezTo>
                      <a:pt x="853017" y="437444"/>
                      <a:pt x="880534" y="453671"/>
                      <a:pt x="881945" y="444499"/>
                    </a:cubicBezTo>
                    <a:cubicBezTo>
                      <a:pt x="883356" y="435327"/>
                      <a:pt x="869950" y="405693"/>
                      <a:pt x="860778" y="393699"/>
                    </a:cubicBezTo>
                    <a:cubicBezTo>
                      <a:pt x="851606" y="381705"/>
                      <a:pt x="826911" y="378883"/>
                      <a:pt x="826911" y="372533"/>
                    </a:cubicBezTo>
                    <a:cubicBezTo>
                      <a:pt x="826911" y="366183"/>
                      <a:pt x="864306" y="360538"/>
                      <a:pt x="860778" y="355599"/>
                    </a:cubicBezTo>
                    <a:cubicBezTo>
                      <a:pt x="857250" y="350660"/>
                      <a:pt x="804334" y="359127"/>
                      <a:pt x="805745" y="342899"/>
                    </a:cubicBezTo>
                    <a:cubicBezTo>
                      <a:pt x="807156" y="326671"/>
                      <a:pt x="865717" y="277989"/>
                      <a:pt x="869245" y="258233"/>
                    </a:cubicBezTo>
                    <a:cubicBezTo>
                      <a:pt x="872773" y="238477"/>
                      <a:pt x="841022" y="231422"/>
                      <a:pt x="826911" y="224366"/>
                    </a:cubicBezTo>
                    <a:cubicBezTo>
                      <a:pt x="812800" y="217310"/>
                      <a:pt x="789517" y="223660"/>
                      <a:pt x="784578" y="215899"/>
                    </a:cubicBezTo>
                    <a:cubicBezTo>
                      <a:pt x="779639" y="208138"/>
                      <a:pt x="800806" y="182738"/>
                      <a:pt x="797278" y="177799"/>
                    </a:cubicBezTo>
                    <a:cubicBezTo>
                      <a:pt x="793750" y="172860"/>
                      <a:pt x="772583" y="196849"/>
                      <a:pt x="763411" y="186266"/>
                    </a:cubicBezTo>
                    <a:cubicBezTo>
                      <a:pt x="754239" y="175683"/>
                      <a:pt x="751417" y="122060"/>
                      <a:pt x="742245" y="114299"/>
                    </a:cubicBezTo>
                    <a:cubicBezTo>
                      <a:pt x="733073" y="106538"/>
                      <a:pt x="713317" y="146754"/>
                      <a:pt x="708378" y="139699"/>
                    </a:cubicBezTo>
                    <a:cubicBezTo>
                      <a:pt x="703439" y="132644"/>
                      <a:pt x="718255" y="86782"/>
                      <a:pt x="712611" y="71966"/>
                    </a:cubicBezTo>
                    <a:cubicBezTo>
                      <a:pt x="706967" y="57150"/>
                      <a:pt x="688622" y="59266"/>
                      <a:pt x="674511" y="50799"/>
                    </a:cubicBezTo>
                    <a:cubicBezTo>
                      <a:pt x="660400" y="42332"/>
                      <a:pt x="644173" y="22577"/>
                      <a:pt x="627945" y="21166"/>
                    </a:cubicBezTo>
                    <a:cubicBezTo>
                      <a:pt x="611717" y="19755"/>
                      <a:pt x="594078" y="43744"/>
                      <a:pt x="577145" y="42333"/>
                    </a:cubicBezTo>
                    <a:cubicBezTo>
                      <a:pt x="560212" y="40922"/>
                      <a:pt x="543278" y="14110"/>
                      <a:pt x="526345" y="12699"/>
                    </a:cubicBezTo>
                    <a:cubicBezTo>
                      <a:pt x="509412" y="11288"/>
                      <a:pt x="487539" y="35277"/>
                      <a:pt x="475545" y="33866"/>
                    </a:cubicBezTo>
                    <a:cubicBezTo>
                      <a:pt x="463551" y="32455"/>
                      <a:pt x="439561" y="8466"/>
                      <a:pt x="420511" y="4233"/>
                    </a:cubicBezTo>
                    <a:close/>
                  </a:path>
                </a:pathLst>
              </a:custGeom>
              <a:solidFill>
                <a:srgbClr val="5A271D">
                  <a:alpha val="70000"/>
                </a:srgbClr>
              </a:solidFill>
              <a:ln w="19050" cap="flat" cmpd="sng" algn="ctr">
                <a:solidFill>
                  <a:srgbClr val="621A1A">
                    <a:alpha val="9000"/>
                  </a:srgbClr>
                </a:solidFill>
                <a:prstDash val="solid"/>
                <a:round/>
                <a:headEnd type="none" w="med" len="med"/>
                <a:tailEnd type="none" w="med" len="med"/>
              </a:ln>
              <a:effectLst>
                <a:outerShdw blurRad="152400" dist="213487" dir="5400000" rotWithShape="0">
                  <a:srgbClr val="000000">
                    <a:alpha val="6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prstClr val="white"/>
                  </a:solidFill>
                </a:endParaRPr>
              </a:p>
            </p:txBody>
          </p:sp>
          <p:sp>
            <p:nvSpPr>
              <p:cNvPr id="19" name="Freeform 18"/>
              <p:cNvSpPr/>
              <p:nvPr/>
            </p:nvSpPr>
            <p:spPr>
              <a:xfrm>
                <a:off x="2904080" y="3306232"/>
                <a:ext cx="608784" cy="583208"/>
              </a:xfrm>
              <a:custGeom>
                <a:avLst/>
                <a:gdLst>
                  <a:gd name="connsiteX0" fmla="*/ 420511 w 883356"/>
                  <a:gd name="connsiteY0" fmla="*/ 4233 h 759177"/>
                  <a:gd name="connsiteX1" fmla="*/ 361245 w 883356"/>
                  <a:gd name="connsiteY1" fmla="*/ 8466 h 759177"/>
                  <a:gd name="connsiteX2" fmla="*/ 344311 w 883356"/>
                  <a:gd name="connsiteY2" fmla="*/ 50799 h 759177"/>
                  <a:gd name="connsiteX3" fmla="*/ 306211 w 883356"/>
                  <a:gd name="connsiteY3" fmla="*/ 63499 h 759177"/>
                  <a:gd name="connsiteX4" fmla="*/ 289278 w 883356"/>
                  <a:gd name="connsiteY4" fmla="*/ 84666 h 759177"/>
                  <a:gd name="connsiteX5" fmla="*/ 242711 w 883356"/>
                  <a:gd name="connsiteY5" fmla="*/ 71966 h 759177"/>
                  <a:gd name="connsiteX6" fmla="*/ 213078 w 883356"/>
                  <a:gd name="connsiteY6" fmla="*/ 97366 h 759177"/>
                  <a:gd name="connsiteX7" fmla="*/ 183445 w 883356"/>
                  <a:gd name="connsiteY7" fmla="*/ 110066 h 759177"/>
                  <a:gd name="connsiteX8" fmla="*/ 170745 w 883356"/>
                  <a:gd name="connsiteY8" fmla="*/ 156633 h 759177"/>
                  <a:gd name="connsiteX9" fmla="*/ 119945 w 883356"/>
                  <a:gd name="connsiteY9" fmla="*/ 160866 h 759177"/>
                  <a:gd name="connsiteX10" fmla="*/ 60678 w 883356"/>
                  <a:gd name="connsiteY10" fmla="*/ 203199 h 759177"/>
                  <a:gd name="connsiteX11" fmla="*/ 56445 w 883356"/>
                  <a:gd name="connsiteY11" fmla="*/ 237066 h 759177"/>
                  <a:gd name="connsiteX12" fmla="*/ 22578 w 883356"/>
                  <a:gd name="connsiteY12" fmla="*/ 266699 h 759177"/>
                  <a:gd name="connsiteX13" fmla="*/ 1411 w 883356"/>
                  <a:gd name="connsiteY13" fmla="*/ 342899 h 759177"/>
                  <a:gd name="connsiteX14" fmla="*/ 31045 w 883356"/>
                  <a:gd name="connsiteY14" fmla="*/ 406399 h 759177"/>
                  <a:gd name="connsiteX15" fmla="*/ 14111 w 883356"/>
                  <a:gd name="connsiteY15" fmla="*/ 482599 h 759177"/>
                  <a:gd name="connsiteX16" fmla="*/ 52211 w 883356"/>
                  <a:gd name="connsiteY16" fmla="*/ 524933 h 759177"/>
                  <a:gd name="connsiteX17" fmla="*/ 94545 w 883356"/>
                  <a:gd name="connsiteY17" fmla="*/ 546099 h 759177"/>
                  <a:gd name="connsiteX18" fmla="*/ 107245 w 883356"/>
                  <a:gd name="connsiteY18" fmla="*/ 507999 h 759177"/>
                  <a:gd name="connsiteX19" fmla="*/ 115711 w 883356"/>
                  <a:gd name="connsiteY19" fmla="*/ 550333 h 759177"/>
                  <a:gd name="connsiteX20" fmla="*/ 141111 w 883356"/>
                  <a:gd name="connsiteY20" fmla="*/ 584199 h 759177"/>
                  <a:gd name="connsiteX21" fmla="*/ 166511 w 883356"/>
                  <a:gd name="connsiteY21" fmla="*/ 579966 h 759177"/>
                  <a:gd name="connsiteX22" fmla="*/ 179211 w 883356"/>
                  <a:gd name="connsiteY22" fmla="*/ 618066 h 759177"/>
                  <a:gd name="connsiteX23" fmla="*/ 196145 w 883356"/>
                  <a:gd name="connsiteY23" fmla="*/ 681566 h 759177"/>
                  <a:gd name="connsiteX24" fmla="*/ 259645 w 883356"/>
                  <a:gd name="connsiteY24" fmla="*/ 706966 h 759177"/>
                  <a:gd name="connsiteX25" fmla="*/ 276578 w 883356"/>
                  <a:gd name="connsiteY25" fmla="*/ 668866 h 759177"/>
                  <a:gd name="connsiteX26" fmla="*/ 293511 w 883356"/>
                  <a:gd name="connsiteY26" fmla="*/ 673099 h 759177"/>
                  <a:gd name="connsiteX27" fmla="*/ 289278 w 883356"/>
                  <a:gd name="connsiteY27" fmla="*/ 706966 h 759177"/>
                  <a:gd name="connsiteX28" fmla="*/ 357011 w 883356"/>
                  <a:gd name="connsiteY28" fmla="*/ 745066 h 759177"/>
                  <a:gd name="connsiteX29" fmla="*/ 395111 w 883356"/>
                  <a:gd name="connsiteY29" fmla="*/ 711199 h 759177"/>
                  <a:gd name="connsiteX30" fmla="*/ 399345 w 883356"/>
                  <a:gd name="connsiteY30" fmla="*/ 706966 h 759177"/>
                  <a:gd name="connsiteX31" fmla="*/ 424745 w 883356"/>
                  <a:gd name="connsiteY31" fmla="*/ 728133 h 759177"/>
                  <a:gd name="connsiteX32" fmla="*/ 475545 w 883356"/>
                  <a:gd name="connsiteY32" fmla="*/ 715433 h 759177"/>
                  <a:gd name="connsiteX33" fmla="*/ 513645 w 883356"/>
                  <a:gd name="connsiteY33" fmla="*/ 757766 h 759177"/>
                  <a:gd name="connsiteX34" fmla="*/ 568678 w 883356"/>
                  <a:gd name="connsiteY34" fmla="*/ 723899 h 759177"/>
                  <a:gd name="connsiteX35" fmla="*/ 636411 w 883356"/>
                  <a:gd name="connsiteY35" fmla="*/ 736599 h 759177"/>
                  <a:gd name="connsiteX36" fmla="*/ 661811 w 883356"/>
                  <a:gd name="connsiteY36" fmla="*/ 715433 h 759177"/>
                  <a:gd name="connsiteX37" fmla="*/ 695678 w 883356"/>
                  <a:gd name="connsiteY37" fmla="*/ 690033 h 759177"/>
                  <a:gd name="connsiteX38" fmla="*/ 666045 w 883356"/>
                  <a:gd name="connsiteY38" fmla="*/ 681566 h 759177"/>
                  <a:gd name="connsiteX39" fmla="*/ 746478 w 883356"/>
                  <a:gd name="connsiteY39" fmla="*/ 664633 h 759177"/>
                  <a:gd name="connsiteX40" fmla="*/ 784578 w 883356"/>
                  <a:gd name="connsiteY40" fmla="*/ 630766 h 759177"/>
                  <a:gd name="connsiteX41" fmla="*/ 784578 w 883356"/>
                  <a:gd name="connsiteY41" fmla="*/ 588433 h 759177"/>
                  <a:gd name="connsiteX42" fmla="*/ 843845 w 883356"/>
                  <a:gd name="connsiteY42" fmla="*/ 567266 h 759177"/>
                  <a:gd name="connsiteX43" fmla="*/ 877711 w 883356"/>
                  <a:gd name="connsiteY43" fmla="*/ 512233 h 759177"/>
                  <a:gd name="connsiteX44" fmla="*/ 852311 w 883356"/>
                  <a:gd name="connsiteY44" fmla="*/ 448733 h 759177"/>
                  <a:gd name="connsiteX45" fmla="*/ 881945 w 883356"/>
                  <a:gd name="connsiteY45" fmla="*/ 444499 h 759177"/>
                  <a:gd name="connsiteX46" fmla="*/ 860778 w 883356"/>
                  <a:gd name="connsiteY46" fmla="*/ 393699 h 759177"/>
                  <a:gd name="connsiteX47" fmla="*/ 826911 w 883356"/>
                  <a:gd name="connsiteY47" fmla="*/ 372533 h 759177"/>
                  <a:gd name="connsiteX48" fmla="*/ 860778 w 883356"/>
                  <a:gd name="connsiteY48" fmla="*/ 355599 h 759177"/>
                  <a:gd name="connsiteX49" fmla="*/ 805745 w 883356"/>
                  <a:gd name="connsiteY49" fmla="*/ 342899 h 759177"/>
                  <a:gd name="connsiteX50" fmla="*/ 869245 w 883356"/>
                  <a:gd name="connsiteY50" fmla="*/ 258233 h 759177"/>
                  <a:gd name="connsiteX51" fmla="*/ 826911 w 883356"/>
                  <a:gd name="connsiteY51" fmla="*/ 224366 h 759177"/>
                  <a:gd name="connsiteX52" fmla="*/ 784578 w 883356"/>
                  <a:gd name="connsiteY52" fmla="*/ 215899 h 759177"/>
                  <a:gd name="connsiteX53" fmla="*/ 797278 w 883356"/>
                  <a:gd name="connsiteY53" fmla="*/ 177799 h 759177"/>
                  <a:gd name="connsiteX54" fmla="*/ 763411 w 883356"/>
                  <a:gd name="connsiteY54" fmla="*/ 186266 h 759177"/>
                  <a:gd name="connsiteX55" fmla="*/ 742245 w 883356"/>
                  <a:gd name="connsiteY55" fmla="*/ 114299 h 759177"/>
                  <a:gd name="connsiteX56" fmla="*/ 708378 w 883356"/>
                  <a:gd name="connsiteY56" fmla="*/ 139699 h 759177"/>
                  <a:gd name="connsiteX57" fmla="*/ 712611 w 883356"/>
                  <a:gd name="connsiteY57" fmla="*/ 71966 h 759177"/>
                  <a:gd name="connsiteX58" fmla="*/ 674511 w 883356"/>
                  <a:gd name="connsiteY58" fmla="*/ 50799 h 759177"/>
                  <a:gd name="connsiteX59" fmla="*/ 627945 w 883356"/>
                  <a:gd name="connsiteY59" fmla="*/ 21166 h 759177"/>
                  <a:gd name="connsiteX60" fmla="*/ 577145 w 883356"/>
                  <a:gd name="connsiteY60" fmla="*/ 42333 h 759177"/>
                  <a:gd name="connsiteX61" fmla="*/ 526345 w 883356"/>
                  <a:gd name="connsiteY61" fmla="*/ 12699 h 759177"/>
                  <a:gd name="connsiteX62" fmla="*/ 475545 w 883356"/>
                  <a:gd name="connsiteY62" fmla="*/ 33866 h 759177"/>
                  <a:gd name="connsiteX63" fmla="*/ 420511 w 883356"/>
                  <a:gd name="connsiteY63" fmla="*/ 4233 h 75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83356" h="759177">
                    <a:moveTo>
                      <a:pt x="420511" y="4233"/>
                    </a:moveTo>
                    <a:cubicBezTo>
                      <a:pt x="401461" y="0"/>
                      <a:pt x="373945" y="705"/>
                      <a:pt x="361245" y="8466"/>
                    </a:cubicBezTo>
                    <a:cubicBezTo>
                      <a:pt x="348545" y="16227"/>
                      <a:pt x="353483" y="41627"/>
                      <a:pt x="344311" y="50799"/>
                    </a:cubicBezTo>
                    <a:cubicBezTo>
                      <a:pt x="335139" y="59971"/>
                      <a:pt x="315383" y="57854"/>
                      <a:pt x="306211" y="63499"/>
                    </a:cubicBezTo>
                    <a:cubicBezTo>
                      <a:pt x="297039" y="69144"/>
                      <a:pt x="299861" y="83255"/>
                      <a:pt x="289278" y="84666"/>
                    </a:cubicBezTo>
                    <a:cubicBezTo>
                      <a:pt x="278695" y="86077"/>
                      <a:pt x="255411" y="69849"/>
                      <a:pt x="242711" y="71966"/>
                    </a:cubicBezTo>
                    <a:cubicBezTo>
                      <a:pt x="230011" y="74083"/>
                      <a:pt x="222956" y="91016"/>
                      <a:pt x="213078" y="97366"/>
                    </a:cubicBezTo>
                    <a:cubicBezTo>
                      <a:pt x="203200" y="103716"/>
                      <a:pt x="190501" y="100188"/>
                      <a:pt x="183445" y="110066"/>
                    </a:cubicBezTo>
                    <a:cubicBezTo>
                      <a:pt x="176390" y="119944"/>
                      <a:pt x="181328" y="148166"/>
                      <a:pt x="170745" y="156633"/>
                    </a:cubicBezTo>
                    <a:cubicBezTo>
                      <a:pt x="160162" y="165100"/>
                      <a:pt x="138289" y="153105"/>
                      <a:pt x="119945" y="160866"/>
                    </a:cubicBezTo>
                    <a:cubicBezTo>
                      <a:pt x="101601" y="168627"/>
                      <a:pt x="71261" y="190499"/>
                      <a:pt x="60678" y="203199"/>
                    </a:cubicBezTo>
                    <a:cubicBezTo>
                      <a:pt x="50095" y="215899"/>
                      <a:pt x="62795" y="226483"/>
                      <a:pt x="56445" y="237066"/>
                    </a:cubicBezTo>
                    <a:cubicBezTo>
                      <a:pt x="50095" y="247649"/>
                      <a:pt x="31750" y="249060"/>
                      <a:pt x="22578" y="266699"/>
                    </a:cubicBezTo>
                    <a:cubicBezTo>
                      <a:pt x="13406" y="284338"/>
                      <a:pt x="0" y="319616"/>
                      <a:pt x="1411" y="342899"/>
                    </a:cubicBezTo>
                    <a:cubicBezTo>
                      <a:pt x="2822" y="366182"/>
                      <a:pt x="28928" y="383116"/>
                      <a:pt x="31045" y="406399"/>
                    </a:cubicBezTo>
                    <a:cubicBezTo>
                      <a:pt x="33162" y="429682"/>
                      <a:pt x="10583" y="462843"/>
                      <a:pt x="14111" y="482599"/>
                    </a:cubicBezTo>
                    <a:cubicBezTo>
                      <a:pt x="17639" y="502355"/>
                      <a:pt x="38805" y="514350"/>
                      <a:pt x="52211" y="524933"/>
                    </a:cubicBezTo>
                    <a:cubicBezTo>
                      <a:pt x="65617" y="535516"/>
                      <a:pt x="85373" y="548921"/>
                      <a:pt x="94545" y="546099"/>
                    </a:cubicBezTo>
                    <a:cubicBezTo>
                      <a:pt x="103717" y="543277"/>
                      <a:pt x="103717" y="507293"/>
                      <a:pt x="107245" y="507999"/>
                    </a:cubicBezTo>
                    <a:cubicBezTo>
                      <a:pt x="110773" y="508705"/>
                      <a:pt x="110067" y="537633"/>
                      <a:pt x="115711" y="550333"/>
                    </a:cubicBezTo>
                    <a:cubicBezTo>
                      <a:pt x="121355" y="563033"/>
                      <a:pt x="132644" y="579260"/>
                      <a:pt x="141111" y="584199"/>
                    </a:cubicBezTo>
                    <a:cubicBezTo>
                      <a:pt x="149578" y="589138"/>
                      <a:pt x="160161" y="574322"/>
                      <a:pt x="166511" y="579966"/>
                    </a:cubicBezTo>
                    <a:cubicBezTo>
                      <a:pt x="172861" y="585610"/>
                      <a:pt x="174272" y="601133"/>
                      <a:pt x="179211" y="618066"/>
                    </a:cubicBezTo>
                    <a:cubicBezTo>
                      <a:pt x="184150" y="634999"/>
                      <a:pt x="182739" y="666749"/>
                      <a:pt x="196145" y="681566"/>
                    </a:cubicBezTo>
                    <a:cubicBezTo>
                      <a:pt x="209551" y="696383"/>
                      <a:pt x="246240" y="709083"/>
                      <a:pt x="259645" y="706966"/>
                    </a:cubicBezTo>
                    <a:cubicBezTo>
                      <a:pt x="273051" y="704849"/>
                      <a:pt x="270934" y="674511"/>
                      <a:pt x="276578" y="668866"/>
                    </a:cubicBezTo>
                    <a:cubicBezTo>
                      <a:pt x="282222" y="663222"/>
                      <a:pt x="291394" y="666749"/>
                      <a:pt x="293511" y="673099"/>
                    </a:cubicBezTo>
                    <a:cubicBezTo>
                      <a:pt x="295628" y="679449"/>
                      <a:pt x="278695" y="694972"/>
                      <a:pt x="289278" y="706966"/>
                    </a:cubicBezTo>
                    <a:cubicBezTo>
                      <a:pt x="299861" y="718960"/>
                      <a:pt x="339372" y="744361"/>
                      <a:pt x="357011" y="745066"/>
                    </a:cubicBezTo>
                    <a:cubicBezTo>
                      <a:pt x="374650" y="745771"/>
                      <a:pt x="388055" y="717549"/>
                      <a:pt x="395111" y="711199"/>
                    </a:cubicBezTo>
                    <a:cubicBezTo>
                      <a:pt x="402167" y="704849"/>
                      <a:pt x="394406" y="704144"/>
                      <a:pt x="399345" y="706966"/>
                    </a:cubicBezTo>
                    <a:cubicBezTo>
                      <a:pt x="404284" y="709788"/>
                      <a:pt x="412045" y="726722"/>
                      <a:pt x="424745" y="728133"/>
                    </a:cubicBezTo>
                    <a:cubicBezTo>
                      <a:pt x="437445" y="729544"/>
                      <a:pt x="460728" y="710494"/>
                      <a:pt x="475545" y="715433"/>
                    </a:cubicBezTo>
                    <a:cubicBezTo>
                      <a:pt x="490362" y="720372"/>
                      <a:pt x="498123" y="756355"/>
                      <a:pt x="513645" y="757766"/>
                    </a:cubicBezTo>
                    <a:cubicBezTo>
                      <a:pt x="529167" y="759177"/>
                      <a:pt x="548217" y="727427"/>
                      <a:pt x="568678" y="723899"/>
                    </a:cubicBezTo>
                    <a:cubicBezTo>
                      <a:pt x="589139" y="720371"/>
                      <a:pt x="620889" y="738010"/>
                      <a:pt x="636411" y="736599"/>
                    </a:cubicBezTo>
                    <a:cubicBezTo>
                      <a:pt x="651933" y="735188"/>
                      <a:pt x="651933" y="723194"/>
                      <a:pt x="661811" y="715433"/>
                    </a:cubicBezTo>
                    <a:cubicBezTo>
                      <a:pt x="671689" y="707672"/>
                      <a:pt x="694972" y="695678"/>
                      <a:pt x="695678" y="690033"/>
                    </a:cubicBezTo>
                    <a:cubicBezTo>
                      <a:pt x="696384" y="684389"/>
                      <a:pt x="657578" y="685799"/>
                      <a:pt x="666045" y="681566"/>
                    </a:cubicBezTo>
                    <a:cubicBezTo>
                      <a:pt x="674512" y="677333"/>
                      <a:pt x="726723" y="673100"/>
                      <a:pt x="746478" y="664633"/>
                    </a:cubicBezTo>
                    <a:cubicBezTo>
                      <a:pt x="766233" y="656166"/>
                      <a:pt x="778228" y="643466"/>
                      <a:pt x="784578" y="630766"/>
                    </a:cubicBezTo>
                    <a:cubicBezTo>
                      <a:pt x="790928" y="618066"/>
                      <a:pt x="774700" y="599016"/>
                      <a:pt x="784578" y="588433"/>
                    </a:cubicBezTo>
                    <a:cubicBezTo>
                      <a:pt x="794456" y="577850"/>
                      <a:pt x="828323" y="579966"/>
                      <a:pt x="843845" y="567266"/>
                    </a:cubicBezTo>
                    <a:cubicBezTo>
                      <a:pt x="859367" y="554566"/>
                      <a:pt x="876300" y="531988"/>
                      <a:pt x="877711" y="512233"/>
                    </a:cubicBezTo>
                    <a:cubicBezTo>
                      <a:pt x="879122" y="492478"/>
                      <a:pt x="851605" y="460022"/>
                      <a:pt x="852311" y="448733"/>
                    </a:cubicBezTo>
                    <a:cubicBezTo>
                      <a:pt x="853017" y="437444"/>
                      <a:pt x="880534" y="453671"/>
                      <a:pt x="881945" y="444499"/>
                    </a:cubicBezTo>
                    <a:cubicBezTo>
                      <a:pt x="883356" y="435327"/>
                      <a:pt x="869950" y="405693"/>
                      <a:pt x="860778" y="393699"/>
                    </a:cubicBezTo>
                    <a:cubicBezTo>
                      <a:pt x="851606" y="381705"/>
                      <a:pt x="826911" y="378883"/>
                      <a:pt x="826911" y="372533"/>
                    </a:cubicBezTo>
                    <a:cubicBezTo>
                      <a:pt x="826911" y="366183"/>
                      <a:pt x="864306" y="360538"/>
                      <a:pt x="860778" y="355599"/>
                    </a:cubicBezTo>
                    <a:cubicBezTo>
                      <a:pt x="857250" y="350660"/>
                      <a:pt x="804334" y="359127"/>
                      <a:pt x="805745" y="342899"/>
                    </a:cubicBezTo>
                    <a:cubicBezTo>
                      <a:pt x="807156" y="326671"/>
                      <a:pt x="865717" y="277989"/>
                      <a:pt x="869245" y="258233"/>
                    </a:cubicBezTo>
                    <a:cubicBezTo>
                      <a:pt x="872773" y="238477"/>
                      <a:pt x="841022" y="231422"/>
                      <a:pt x="826911" y="224366"/>
                    </a:cubicBezTo>
                    <a:cubicBezTo>
                      <a:pt x="812800" y="217310"/>
                      <a:pt x="789517" y="223660"/>
                      <a:pt x="784578" y="215899"/>
                    </a:cubicBezTo>
                    <a:cubicBezTo>
                      <a:pt x="779639" y="208138"/>
                      <a:pt x="800806" y="182738"/>
                      <a:pt x="797278" y="177799"/>
                    </a:cubicBezTo>
                    <a:cubicBezTo>
                      <a:pt x="793750" y="172860"/>
                      <a:pt x="772583" y="196849"/>
                      <a:pt x="763411" y="186266"/>
                    </a:cubicBezTo>
                    <a:cubicBezTo>
                      <a:pt x="754239" y="175683"/>
                      <a:pt x="751417" y="122060"/>
                      <a:pt x="742245" y="114299"/>
                    </a:cubicBezTo>
                    <a:cubicBezTo>
                      <a:pt x="733073" y="106538"/>
                      <a:pt x="713317" y="146754"/>
                      <a:pt x="708378" y="139699"/>
                    </a:cubicBezTo>
                    <a:cubicBezTo>
                      <a:pt x="703439" y="132644"/>
                      <a:pt x="718255" y="86782"/>
                      <a:pt x="712611" y="71966"/>
                    </a:cubicBezTo>
                    <a:cubicBezTo>
                      <a:pt x="706967" y="57150"/>
                      <a:pt x="688622" y="59266"/>
                      <a:pt x="674511" y="50799"/>
                    </a:cubicBezTo>
                    <a:cubicBezTo>
                      <a:pt x="660400" y="42332"/>
                      <a:pt x="644173" y="22577"/>
                      <a:pt x="627945" y="21166"/>
                    </a:cubicBezTo>
                    <a:cubicBezTo>
                      <a:pt x="611717" y="19755"/>
                      <a:pt x="594078" y="43744"/>
                      <a:pt x="577145" y="42333"/>
                    </a:cubicBezTo>
                    <a:cubicBezTo>
                      <a:pt x="560212" y="40922"/>
                      <a:pt x="543278" y="14110"/>
                      <a:pt x="526345" y="12699"/>
                    </a:cubicBezTo>
                    <a:cubicBezTo>
                      <a:pt x="509412" y="11288"/>
                      <a:pt x="487539" y="35277"/>
                      <a:pt x="475545" y="33866"/>
                    </a:cubicBezTo>
                    <a:cubicBezTo>
                      <a:pt x="463551" y="32455"/>
                      <a:pt x="439561" y="8466"/>
                      <a:pt x="420511" y="4233"/>
                    </a:cubicBezTo>
                    <a:close/>
                  </a:path>
                </a:pathLst>
              </a:custGeom>
              <a:blipFill dpi="0" rotWithShape="1">
                <a:blip r:embed="rId5">
                  <a:alphaModFix amt="50000"/>
                </a:blip>
                <a:srcRect/>
                <a:tile tx="0" ty="0" sx="100000" sy="100000" flip="none" algn="tl"/>
              </a:blipFill>
              <a:ln w="19050" cap="flat" cmpd="sng" algn="ctr">
                <a:noFill/>
                <a:prstDash val="solid"/>
                <a:round/>
                <a:headEnd type="none" w="med" len="med"/>
                <a:tailEnd type="none" w="med" len="med"/>
              </a:ln>
              <a:effectLst>
                <a:outerShdw blurRad="825500" dist="23000" dir="5400000" rotWithShape="0">
                  <a:srgbClr val="000000">
                    <a:alpha val="5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a:solidFill>
                    <a:prstClr val="white"/>
                  </a:solidFill>
                </a:endParaRPr>
              </a:p>
            </p:txBody>
          </p:sp>
        </p:grpSp>
      </p:grpSp>
      <p:cxnSp>
        <p:nvCxnSpPr>
          <p:cNvPr id="20" name="Straight Arrow Connector 19"/>
          <p:cNvCxnSpPr/>
          <p:nvPr/>
        </p:nvCxnSpPr>
        <p:spPr>
          <a:xfrm flipV="1">
            <a:off x="2014220" y="3641484"/>
            <a:ext cx="0" cy="76808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 Placeholder 19"/>
          <p:cNvSpPr>
            <a:spLocks/>
          </p:cNvSpPr>
          <p:nvPr/>
        </p:nvSpPr>
        <p:spPr bwMode="auto">
          <a:xfrm>
            <a:off x="1280160" y="4431896"/>
            <a:ext cx="1917700" cy="533400"/>
          </a:xfrm>
          <a:prstGeom prst="rect">
            <a:avLst/>
          </a:prstGeom>
          <a:noFill/>
          <a:ln w="9525">
            <a:noFill/>
            <a:miter lim="800000"/>
            <a:headEnd/>
            <a:tailEnd/>
          </a:ln>
        </p:spPr>
        <p:txBody>
          <a:bodyPr anchor="ctr">
            <a:prstTxWarp prst="textNoShape">
              <a:avLst/>
            </a:prstTxWarp>
          </a:bodyPr>
          <a:lstStyle/>
          <a:p>
            <a:pPr algn="ctr" eaLnBrk="0" fontAlgn="base" hangingPunct="0">
              <a:lnSpc>
                <a:spcPts val="2200"/>
              </a:lnSpc>
              <a:spcBef>
                <a:spcPct val="0"/>
              </a:spcBef>
              <a:spcAft>
                <a:spcPct val="0"/>
              </a:spcAft>
              <a:buClr>
                <a:srgbClr val="7592A4"/>
              </a:buClr>
              <a:buFont typeface="Arial" pitchFamily="-110" charset="0"/>
              <a:buNone/>
            </a:pPr>
            <a:r>
              <a:rPr lang="en-US" sz="2000" b="1" dirty="0" smtClean="0">
                <a:latin typeface="Raleway" charset="0"/>
                <a:ea typeface="Raleway" charset="0"/>
                <a:cs typeface="Raleway" charset="0"/>
              </a:rPr>
              <a:t>HCV Infection</a:t>
            </a:r>
            <a:endParaRPr lang="en-US" sz="2000" b="1" dirty="0">
              <a:latin typeface="Raleway" charset="0"/>
              <a:ea typeface="Raleway" charset="0"/>
              <a:cs typeface="Raleway" charset="0"/>
            </a:endParaRPr>
          </a:p>
        </p:txBody>
      </p:sp>
      <p:sp>
        <p:nvSpPr>
          <p:cNvPr id="22" name="Text Placeholder 19"/>
          <p:cNvSpPr>
            <a:spLocks/>
          </p:cNvSpPr>
          <p:nvPr/>
        </p:nvSpPr>
        <p:spPr bwMode="auto">
          <a:xfrm>
            <a:off x="6220460" y="1942665"/>
            <a:ext cx="1655064" cy="2514600"/>
          </a:xfrm>
          <a:prstGeom prst="rect">
            <a:avLst/>
          </a:prstGeom>
          <a:solidFill>
            <a:schemeClr val="accent5">
              <a:lumMod val="40000"/>
              <a:lumOff val="60000"/>
              <a:alpha val="59000"/>
            </a:schemeClr>
          </a:solidFill>
          <a:ln w="9525">
            <a:noFill/>
            <a:miter lim="800000"/>
            <a:headEnd/>
            <a:tailEnd/>
          </a:ln>
        </p:spPr>
        <p:txBody>
          <a:bodyPr anchor="t">
            <a:prstTxWarp prst="textNoShape">
              <a:avLst/>
            </a:prstTxWarp>
          </a:bodyPr>
          <a:lstStyle/>
          <a:p>
            <a:pPr marL="342900" indent="-342900" algn="ctr" eaLnBrk="0" fontAlgn="base" hangingPunct="0">
              <a:lnSpc>
                <a:spcPct val="60000"/>
              </a:lnSpc>
              <a:spcBef>
                <a:spcPct val="0"/>
              </a:spcBef>
              <a:spcAft>
                <a:spcPct val="0"/>
              </a:spcAft>
              <a:buClr>
                <a:srgbClr val="7592A4"/>
              </a:buClr>
              <a:buFont typeface="Arial" pitchFamily="-110" charset="0"/>
              <a:buNone/>
            </a:pPr>
            <a:endParaRPr lang="en-US" sz="2000" dirty="0">
              <a:solidFill>
                <a:srgbClr val="000000"/>
              </a:solidFill>
              <a:ea typeface="ＭＳ Ｐゴシック" pitchFamily="-110" charset="-128"/>
              <a:cs typeface="ＭＳ Ｐゴシック" pitchFamily="-110" charset="-128"/>
            </a:endParaRPr>
          </a:p>
          <a:p>
            <a:pPr marL="342900" indent="-342900" algn="ctr" eaLnBrk="0" fontAlgn="base" hangingPunct="0">
              <a:lnSpc>
                <a:spcPct val="60000"/>
              </a:lnSpc>
              <a:spcBef>
                <a:spcPct val="0"/>
              </a:spcBef>
              <a:spcAft>
                <a:spcPct val="0"/>
              </a:spcAft>
              <a:buClr>
                <a:srgbClr val="7592A4"/>
              </a:buClr>
              <a:buFont typeface="Arial" pitchFamily="-110" charset="0"/>
              <a:buNone/>
            </a:pPr>
            <a:r>
              <a:rPr lang="en-US" sz="2000" dirty="0" smtClean="0">
                <a:solidFill>
                  <a:srgbClr val="000000"/>
                </a:solidFill>
                <a:ea typeface="ＭＳ Ｐゴシック" pitchFamily="-110" charset="-128"/>
                <a:cs typeface="ＭＳ Ｐゴシック" pitchFamily="-110" charset="-128"/>
              </a:rPr>
              <a:t>20-25 years</a:t>
            </a:r>
            <a:endParaRPr lang="en-US" sz="2000" dirty="0">
              <a:solidFill>
                <a:srgbClr val="000000"/>
              </a:solidFill>
              <a:ea typeface="ＭＳ Ｐゴシック" pitchFamily="-110" charset="-128"/>
              <a:cs typeface="ＭＳ Ｐゴシック" pitchFamily="-110" charset="-128"/>
            </a:endParaRPr>
          </a:p>
        </p:txBody>
      </p:sp>
      <p:pic>
        <p:nvPicPr>
          <p:cNvPr id="23" name="Picture 22" descr="Liver_cirrhosis.jpg"/>
          <p:cNvPicPr>
            <a:picLocks noChangeAspect="1"/>
          </p:cNvPicPr>
          <p:nvPr/>
        </p:nvPicPr>
        <p:blipFill>
          <a:blip r:embed="rId6">
            <a:extLst/>
          </a:blip>
          <a:stretch>
            <a:fillRect/>
          </a:stretch>
        </p:blipFill>
        <p:spPr>
          <a:xfrm>
            <a:off x="6072294" y="4165063"/>
            <a:ext cx="1828800" cy="1169816"/>
          </a:xfrm>
          <a:prstGeom prst="rect">
            <a:avLst/>
          </a:prstGeom>
        </p:spPr>
      </p:pic>
      <p:sp>
        <p:nvSpPr>
          <p:cNvPr id="24" name="Text Placeholder 19"/>
          <p:cNvSpPr>
            <a:spLocks/>
          </p:cNvSpPr>
          <p:nvPr/>
        </p:nvSpPr>
        <p:spPr bwMode="auto">
          <a:xfrm>
            <a:off x="6106160" y="3771465"/>
            <a:ext cx="2057400" cy="533400"/>
          </a:xfrm>
          <a:prstGeom prst="rect">
            <a:avLst/>
          </a:prstGeom>
          <a:noFill/>
          <a:ln w="9525">
            <a:noFill/>
            <a:miter lim="800000"/>
            <a:headEnd/>
            <a:tailEnd/>
          </a:ln>
        </p:spPr>
        <p:txBody>
          <a:bodyPr anchor="ctr">
            <a:prstTxWarp prst="textNoShape">
              <a:avLst/>
            </a:prstTxWarp>
          </a:bodyPr>
          <a:lstStyle/>
          <a:p>
            <a:pPr marL="342900" indent="-342900" algn="ctr" eaLnBrk="0" fontAlgn="base" hangingPunct="0">
              <a:lnSpc>
                <a:spcPct val="60000"/>
              </a:lnSpc>
              <a:spcBef>
                <a:spcPct val="0"/>
              </a:spcBef>
              <a:spcAft>
                <a:spcPct val="0"/>
              </a:spcAft>
              <a:buClr>
                <a:srgbClr val="7592A4"/>
              </a:buClr>
              <a:buFont typeface="Arial" pitchFamily="-110" charset="0"/>
              <a:buNone/>
            </a:pPr>
            <a:r>
              <a:rPr lang="en-US" sz="2000" dirty="0" smtClean="0">
                <a:solidFill>
                  <a:srgbClr val="000000"/>
                </a:solidFill>
                <a:ea typeface="ＭＳ Ｐゴシック" pitchFamily="-110" charset="-128"/>
                <a:cs typeface="ＭＳ Ｐゴシック" pitchFamily="-110" charset="-128"/>
              </a:rPr>
              <a:t>Cirrhosis</a:t>
            </a:r>
            <a:endParaRPr lang="en-US" sz="2000" dirty="0">
              <a:solidFill>
                <a:srgbClr val="000000"/>
              </a:solidFill>
              <a:ea typeface="ＭＳ Ｐゴシック" pitchFamily="-110" charset="-128"/>
              <a:cs typeface="ＭＳ Ｐゴシック" pitchFamily="-110" charset="-128"/>
            </a:endParaRPr>
          </a:p>
        </p:txBody>
      </p:sp>
      <p:sp>
        <p:nvSpPr>
          <p:cNvPr id="25" name="Text Placeholder 19"/>
          <p:cNvSpPr>
            <a:spLocks/>
          </p:cNvSpPr>
          <p:nvPr/>
        </p:nvSpPr>
        <p:spPr bwMode="auto">
          <a:xfrm>
            <a:off x="4396267" y="1343603"/>
            <a:ext cx="2057400" cy="533400"/>
          </a:xfrm>
          <a:prstGeom prst="rect">
            <a:avLst/>
          </a:prstGeom>
          <a:noFill/>
          <a:ln w="9525">
            <a:noFill/>
            <a:miter lim="800000"/>
            <a:headEnd/>
            <a:tailEnd/>
          </a:ln>
        </p:spPr>
        <p:txBody>
          <a:bodyPr anchor="ctr">
            <a:prstTxWarp prst="textNoShape">
              <a:avLst/>
            </a:prstTxWarp>
          </a:bodyPr>
          <a:lstStyle/>
          <a:p>
            <a:pPr marL="342900" indent="-342900" algn="ctr" eaLnBrk="0" fontAlgn="base" hangingPunct="0">
              <a:lnSpc>
                <a:spcPct val="60000"/>
              </a:lnSpc>
              <a:spcBef>
                <a:spcPct val="0"/>
              </a:spcBef>
              <a:spcAft>
                <a:spcPct val="0"/>
              </a:spcAft>
              <a:buClr>
                <a:srgbClr val="7592A4"/>
              </a:buClr>
              <a:buFont typeface="Arial" pitchFamily="-110" charset="0"/>
              <a:buNone/>
            </a:pPr>
            <a:r>
              <a:rPr lang="en-US" sz="2000" b="1" dirty="0" smtClean="0">
                <a:solidFill>
                  <a:schemeClr val="bg1"/>
                </a:solidFill>
                <a:latin typeface="Raleway" charset="0"/>
                <a:ea typeface="Raleway" charset="0"/>
                <a:cs typeface="Raleway" charset="0"/>
              </a:rPr>
              <a:t>Time</a:t>
            </a:r>
            <a:endParaRPr lang="en-US" sz="2000" b="1" dirty="0">
              <a:solidFill>
                <a:schemeClr val="bg1"/>
              </a:solidFill>
              <a:latin typeface="Raleway" charset="0"/>
              <a:ea typeface="Raleway" charset="0"/>
              <a:cs typeface="Raleway" charset="0"/>
            </a:endParaRPr>
          </a:p>
        </p:txBody>
      </p:sp>
      <p:sp>
        <p:nvSpPr>
          <p:cNvPr id="26" name="TextBox 25"/>
          <p:cNvSpPr txBox="1"/>
          <p:nvPr/>
        </p:nvSpPr>
        <p:spPr>
          <a:xfrm>
            <a:off x="4213860" y="4838265"/>
            <a:ext cx="988940" cy="369332"/>
          </a:xfrm>
          <a:prstGeom prst="rect">
            <a:avLst/>
          </a:prstGeom>
          <a:noFill/>
        </p:spPr>
        <p:txBody>
          <a:bodyPr wrap="square" rtlCol="0">
            <a:spAutoFit/>
          </a:bodyPr>
          <a:lstStyle/>
          <a:p>
            <a:r>
              <a:rPr lang="en-US" b="1" dirty="0" smtClean="0">
                <a:latin typeface="Raleway" charset="0"/>
                <a:ea typeface="Raleway" charset="0"/>
                <a:cs typeface="Raleway" charset="0"/>
              </a:rPr>
              <a:t>85 %</a:t>
            </a:r>
            <a:endParaRPr lang="en-US" b="1" dirty="0">
              <a:latin typeface="Raleway" charset="0"/>
              <a:ea typeface="Raleway" charset="0"/>
              <a:cs typeface="Raleway" charset="0"/>
            </a:endParaRPr>
          </a:p>
        </p:txBody>
      </p:sp>
      <p:sp>
        <p:nvSpPr>
          <p:cNvPr id="27" name="TextBox 26"/>
          <p:cNvSpPr txBox="1"/>
          <p:nvPr/>
        </p:nvSpPr>
        <p:spPr>
          <a:xfrm>
            <a:off x="6182360" y="5488097"/>
            <a:ext cx="1498600" cy="369332"/>
          </a:xfrm>
          <a:prstGeom prst="rect">
            <a:avLst/>
          </a:prstGeom>
          <a:noFill/>
        </p:spPr>
        <p:txBody>
          <a:bodyPr wrap="square" rtlCol="0">
            <a:spAutoFit/>
          </a:bodyPr>
          <a:lstStyle/>
          <a:p>
            <a:r>
              <a:rPr lang="en-US" b="1" dirty="0" smtClean="0">
                <a:latin typeface="Raleway SemiBold" charset="0"/>
                <a:ea typeface="Raleway SemiBold" charset="0"/>
                <a:cs typeface="Raleway SemiBold" charset="0"/>
              </a:rPr>
              <a:t>30 – 40 %</a:t>
            </a:r>
            <a:endParaRPr lang="en-US" b="1" dirty="0">
              <a:latin typeface="Raleway SemiBold" charset="0"/>
              <a:ea typeface="Raleway SemiBold" charset="0"/>
              <a:cs typeface="Raleway SemiBold" charset="0"/>
            </a:endParaRPr>
          </a:p>
        </p:txBody>
      </p:sp>
      <p:sp>
        <p:nvSpPr>
          <p:cNvPr id="28" name="Content Placeholder 29"/>
          <p:cNvSpPr txBox="1">
            <a:spLocks/>
          </p:cNvSpPr>
          <p:nvPr/>
        </p:nvSpPr>
        <p:spPr>
          <a:xfrm>
            <a:off x="8150860" y="6209865"/>
            <a:ext cx="2273133" cy="48013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latin typeface="Raleway SemiBold" charset="0"/>
                <a:ea typeface="Raleway SemiBold" charset="0"/>
                <a:cs typeface="Raleway SemiBold" charset="0"/>
              </a:rPr>
              <a:t> </a:t>
            </a:r>
            <a:r>
              <a:rPr lang="en-US" sz="1800" b="1" dirty="0" smtClean="0">
                <a:latin typeface="Raleway SemiBold" charset="0"/>
                <a:ea typeface="Raleway SemiBold" charset="0"/>
                <a:cs typeface="Raleway SemiBold" charset="0"/>
              </a:rPr>
              <a:t>4 % per year</a:t>
            </a:r>
            <a:endParaRPr lang="en-US" sz="1800" b="1" dirty="0">
              <a:latin typeface="Raleway SemiBold" charset="0"/>
              <a:ea typeface="Raleway SemiBold" charset="0"/>
              <a:cs typeface="Raleway SemiBold" charset="0"/>
            </a:endParaRPr>
          </a:p>
        </p:txBody>
      </p:sp>
      <p:cxnSp>
        <p:nvCxnSpPr>
          <p:cNvPr id="29" name="Straight Arrow Connector 28"/>
          <p:cNvCxnSpPr/>
          <p:nvPr/>
        </p:nvCxnSpPr>
        <p:spPr>
          <a:xfrm>
            <a:off x="4847117" y="5180038"/>
            <a:ext cx="1155700" cy="4651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745394" y="5890531"/>
            <a:ext cx="1155700" cy="4651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77053" y="457981"/>
            <a:ext cx="8867707" cy="523220"/>
          </a:xfrm>
          <a:prstGeom prst="rect">
            <a:avLst/>
          </a:prstGeom>
          <a:noFill/>
        </p:spPr>
        <p:txBody>
          <a:bodyPr wrap="square" rtlCol="0">
            <a:spAutoFit/>
          </a:bodyPr>
          <a:lstStyle/>
          <a:p>
            <a:r>
              <a:rPr lang="en-US" sz="2800" dirty="0" smtClean="0">
                <a:latin typeface="Raleway" charset="0"/>
                <a:ea typeface="Raleway" charset="0"/>
                <a:cs typeface="Raleway" charset="0"/>
              </a:rPr>
              <a:t>Progression of Liver Disease Due </a:t>
            </a:r>
            <a:r>
              <a:rPr lang="en-US" sz="2800" smtClean="0">
                <a:latin typeface="Raleway" charset="0"/>
                <a:ea typeface="Raleway" charset="0"/>
                <a:cs typeface="Raleway" charset="0"/>
              </a:rPr>
              <a:t>to Chronic HCV</a:t>
            </a:r>
            <a:endParaRPr lang="en-US" sz="2800" dirty="0">
              <a:latin typeface="Raleway" charset="0"/>
              <a:ea typeface="Raleway" charset="0"/>
              <a:cs typeface="Raleway" charset="0"/>
            </a:endParaRPr>
          </a:p>
        </p:txBody>
      </p:sp>
    </p:spTree>
    <p:extLst>
      <p:ext uri="{BB962C8B-B14F-4D97-AF65-F5344CB8AC3E}">
        <p14:creationId xmlns:p14="http://schemas.microsoft.com/office/powerpoint/2010/main" val="2118973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22626" y="684006"/>
            <a:ext cx="8867707" cy="646331"/>
          </a:xfrm>
          <a:prstGeom prst="rect">
            <a:avLst/>
          </a:prstGeom>
          <a:noFill/>
        </p:spPr>
        <p:txBody>
          <a:bodyPr wrap="square" rtlCol="0">
            <a:spAutoFit/>
          </a:bodyPr>
          <a:lstStyle/>
          <a:p>
            <a:r>
              <a:rPr lang="en-US" sz="3600" dirty="0" smtClean="0">
                <a:latin typeface="Raleway" charset="0"/>
                <a:ea typeface="Raleway" charset="0"/>
                <a:cs typeface="Raleway" charset="0"/>
              </a:rPr>
              <a:t>Natural History of Cirrhosis</a:t>
            </a:r>
            <a:endParaRPr lang="en-US" sz="3600" dirty="0">
              <a:latin typeface="Raleway" charset="0"/>
              <a:ea typeface="Raleway" charset="0"/>
              <a:cs typeface="Raleway" charset="0"/>
            </a:endParaRPr>
          </a:p>
        </p:txBody>
      </p:sp>
      <p:sp>
        <p:nvSpPr>
          <p:cNvPr id="2" name="TextBox 1"/>
          <p:cNvSpPr txBox="1"/>
          <p:nvPr/>
        </p:nvSpPr>
        <p:spPr>
          <a:xfrm>
            <a:off x="422626" y="2567837"/>
            <a:ext cx="11479814" cy="1261884"/>
          </a:xfrm>
          <a:prstGeom prst="rect">
            <a:avLst/>
          </a:prstGeom>
          <a:noFill/>
        </p:spPr>
        <p:txBody>
          <a:bodyPr wrap="square" rtlCol="0">
            <a:spAutoFit/>
          </a:bodyPr>
          <a:lstStyle/>
          <a:p>
            <a:r>
              <a:rPr lang="en-US" sz="2800" dirty="0" smtClean="0">
                <a:latin typeface="Raleway" charset="0"/>
                <a:ea typeface="Raleway" charset="0"/>
                <a:cs typeface="Raleway" charset="0"/>
              </a:rPr>
              <a:t>Compensated Cirrhosis	   Decompensated Cirrhosis	  	 Death</a:t>
            </a:r>
          </a:p>
          <a:p>
            <a:endParaRPr lang="en-US" sz="2400" dirty="0" smtClean="0">
              <a:latin typeface="Raleway" charset="0"/>
              <a:ea typeface="Raleway" charset="0"/>
              <a:cs typeface="Raleway" charset="0"/>
            </a:endParaRPr>
          </a:p>
          <a:p>
            <a:r>
              <a:rPr lang="en-US" sz="2400" dirty="0" smtClean="0">
                <a:latin typeface="Raleway" charset="0"/>
                <a:ea typeface="Raleway" charset="0"/>
                <a:cs typeface="Raleway" charset="0"/>
              </a:rPr>
              <a:t> Median Survival ~12 Years</a:t>
            </a:r>
            <a:r>
              <a:rPr lang="en-US" sz="2400" dirty="0">
                <a:latin typeface="Raleway" charset="0"/>
                <a:ea typeface="Raleway" charset="0"/>
                <a:cs typeface="Raleway" charset="0"/>
              </a:rPr>
              <a:t> </a:t>
            </a:r>
            <a:r>
              <a:rPr lang="en-US" sz="2400" dirty="0" smtClean="0">
                <a:latin typeface="Raleway" charset="0"/>
                <a:ea typeface="Raleway" charset="0"/>
                <a:cs typeface="Raleway" charset="0"/>
              </a:rPr>
              <a:t>              Median Survival ~2 Years</a:t>
            </a:r>
            <a:endParaRPr lang="en-US" sz="2400" dirty="0">
              <a:latin typeface="Raleway" charset="0"/>
              <a:ea typeface="Raleway" charset="0"/>
              <a:cs typeface="Raleway" charset="0"/>
            </a:endParaRPr>
          </a:p>
        </p:txBody>
      </p:sp>
      <p:sp>
        <p:nvSpPr>
          <p:cNvPr id="3" name="Right Arrow 2"/>
          <p:cNvSpPr/>
          <p:nvPr/>
        </p:nvSpPr>
        <p:spPr>
          <a:xfrm>
            <a:off x="4643119" y="2645229"/>
            <a:ext cx="426720" cy="4724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9887858" y="2645229"/>
            <a:ext cx="426720" cy="4724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314666" y="4086448"/>
            <a:ext cx="3672840" cy="1569660"/>
          </a:xfrm>
          <a:prstGeom prst="rect">
            <a:avLst/>
          </a:prstGeom>
          <a:noFill/>
        </p:spPr>
        <p:txBody>
          <a:bodyPr wrap="square" rtlCol="0">
            <a:spAutoFit/>
          </a:bodyPr>
          <a:lstStyle/>
          <a:p>
            <a:r>
              <a:rPr lang="en-US" sz="2400" dirty="0" smtClean="0">
                <a:latin typeface="Raleway" charset="0"/>
                <a:ea typeface="Raleway" charset="0"/>
                <a:cs typeface="Raleway" charset="0"/>
              </a:rPr>
              <a:t>Bleeding Varices</a:t>
            </a:r>
          </a:p>
          <a:p>
            <a:r>
              <a:rPr lang="en-US" sz="2400" dirty="0" smtClean="0">
                <a:latin typeface="Raleway" charset="0"/>
                <a:ea typeface="Raleway" charset="0"/>
                <a:cs typeface="Raleway" charset="0"/>
              </a:rPr>
              <a:t>Ascites</a:t>
            </a:r>
          </a:p>
          <a:p>
            <a:r>
              <a:rPr lang="en-US" sz="2400" dirty="0" smtClean="0">
                <a:latin typeface="Raleway" charset="0"/>
                <a:ea typeface="Raleway" charset="0"/>
                <a:cs typeface="Raleway" charset="0"/>
              </a:rPr>
              <a:t>Encephalopathy</a:t>
            </a:r>
          </a:p>
          <a:p>
            <a:r>
              <a:rPr lang="en-US" sz="2400" dirty="0" smtClean="0">
                <a:latin typeface="Raleway" charset="0"/>
                <a:ea typeface="Raleway" charset="0"/>
                <a:cs typeface="Raleway" charset="0"/>
              </a:rPr>
              <a:t>Jaundice</a:t>
            </a:r>
            <a:endParaRPr lang="en-US" sz="2400" dirty="0">
              <a:latin typeface="Raleway" charset="0"/>
              <a:ea typeface="Raleway" charset="0"/>
              <a:cs typeface="Raleway" charset="0"/>
            </a:endParaRPr>
          </a:p>
        </p:txBody>
      </p:sp>
      <p:sp>
        <p:nvSpPr>
          <p:cNvPr id="37" name="Text Box 280"/>
          <p:cNvSpPr txBox="1">
            <a:spLocks noChangeArrowheads="1"/>
          </p:cNvSpPr>
          <p:nvPr/>
        </p:nvSpPr>
        <p:spPr bwMode="auto">
          <a:xfrm>
            <a:off x="422626" y="6338577"/>
            <a:ext cx="978408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Times New Roman" panose="02020603050405020304" pitchFamily="18" charset="0"/>
                <a:ea typeface="MS PGothic" panose="020B0600070205080204" pitchFamily="34" charset="-128"/>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Times New Roman" panose="02020603050405020304" pitchFamily="18" charset="0"/>
                <a:ea typeface="MS PGothic" panose="020B0600070205080204" pitchFamily="34" charset="-128"/>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it-IT" altLang="ko-KR" sz="1200" dirty="0" smtClean="0">
                <a:latin typeface="Raleway Light" charset="0"/>
                <a:ea typeface="Raleway Light" charset="0"/>
                <a:cs typeface="Raleway Light" charset="0"/>
              </a:rPr>
              <a:t>D’Amico G, Garcia-</a:t>
            </a:r>
            <a:r>
              <a:rPr lang="it-IT" altLang="ko-KR" sz="1200" dirty="0" err="1" smtClean="0">
                <a:latin typeface="Raleway Light" charset="0"/>
                <a:ea typeface="Raleway Light" charset="0"/>
                <a:cs typeface="Raleway Light" charset="0"/>
              </a:rPr>
              <a:t>Tsao</a:t>
            </a:r>
            <a:r>
              <a:rPr lang="it-IT" altLang="ko-KR" sz="1200" dirty="0" smtClean="0">
                <a:latin typeface="Raleway Light" charset="0"/>
                <a:ea typeface="Raleway Light" charset="0"/>
                <a:cs typeface="Raleway Light" charset="0"/>
              </a:rPr>
              <a:t> G, Pagliaro L.  </a:t>
            </a:r>
            <a:r>
              <a:rPr lang="en-US" altLang="ko-KR" sz="1200" dirty="0" smtClean="0">
                <a:latin typeface="Raleway Light" charset="0"/>
                <a:ea typeface="Raleway Light" charset="0"/>
                <a:cs typeface="Raleway Light" charset="0"/>
              </a:rPr>
              <a:t>Natural history and prognostic indicators of survival in cirrhosis: </a:t>
            </a:r>
          </a:p>
          <a:p>
            <a:pPr>
              <a:spcBef>
                <a:spcPct val="0"/>
              </a:spcBef>
              <a:buFontTx/>
              <a:buNone/>
            </a:pPr>
            <a:r>
              <a:rPr lang="en-US" altLang="ko-KR" sz="1200" dirty="0" smtClean="0">
                <a:latin typeface="Raleway Light" charset="0"/>
                <a:ea typeface="Raleway Light" charset="0"/>
                <a:cs typeface="Raleway Light" charset="0"/>
              </a:rPr>
              <a:t> a systematic review of 118 studies  J </a:t>
            </a:r>
            <a:r>
              <a:rPr lang="en-US" altLang="ko-KR" sz="1200" dirty="0" err="1" smtClean="0">
                <a:latin typeface="Raleway Light" charset="0"/>
                <a:ea typeface="Raleway Light" charset="0"/>
                <a:cs typeface="Raleway Light" charset="0"/>
              </a:rPr>
              <a:t>Hepatol</a:t>
            </a:r>
            <a:r>
              <a:rPr lang="en-US" altLang="ko-KR" sz="1200" dirty="0" smtClean="0">
                <a:latin typeface="Raleway Light" charset="0"/>
                <a:ea typeface="Raleway Light" charset="0"/>
                <a:cs typeface="Raleway Light" charset="0"/>
              </a:rPr>
              <a:t>. 2006;44:217-231.</a:t>
            </a:r>
            <a:endParaRPr lang="en-US" altLang="ko-KR" sz="1200" dirty="0">
              <a:latin typeface="Raleway Light" charset="0"/>
              <a:ea typeface="Raleway Light" charset="0"/>
              <a:cs typeface="Raleway Light" charset="0"/>
            </a:endParaRPr>
          </a:p>
        </p:txBody>
      </p:sp>
    </p:spTree>
    <p:extLst>
      <p:ext uri="{BB962C8B-B14F-4D97-AF65-F5344CB8AC3E}">
        <p14:creationId xmlns:p14="http://schemas.microsoft.com/office/powerpoint/2010/main" val="1086859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64646" y="1755801"/>
            <a:ext cx="9591675" cy="2862322"/>
          </a:xfrm>
          <a:prstGeom prst="rect">
            <a:avLst/>
          </a:prstGeom>
        </p:spPr>
        <p:txBody>
          <a:bodyPr wrap="square">
            <a:spAutoFit/>
          </a:bodyPr>
          <a:lstStyle/>
          <a:p>
            <a:r>
              <a:rPr lang="en-US" sz="3600" dirty="0" smtClean="0">
                <a:latin typeface="Raleway" charset="0"/>
                <a:ea typeface="Raleway" charset="0"/>
                <a:cs typeface="Raleway" charset="0"/>
              </a:rPr>
              <a:t>Curing HCV is Associated With</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50% Reduction in All-Cause Mortality</a:t>
            </a:r>
          </a:p>
          <a:p>
            <a:r>
              <a:rPr lang="en-US" sz="3600" dirty="0" smtClean="0">
                <a:latin typeface="Raleway" charset="0"/>
                <a:ea typeface="Raleway" charset="0"/>
                <a:cs typeface="Raleway" charset="0"/>
              </a:rPr>
              <a:t>70% Reduction of Hepatocellular Carcinoma</a:t>
            </a:r>
          </a:p>
          <a:p>
            <a:r>
              <a:rPr lang="en-US" sz="3600" dirty="0" smtClean="0">
                <a:latin typeface="Raleway" charset="0"/>
                <a:ea typeface="Raleway" charset="0"/>
                <a:cs typeface="Raleway" charset="0"/>
              </a:rPr>
              <a:t>90% Reduction in Liver Failure</a:t>
            </a:r>
            <a:endParaRPr lang="en-US" sz="3600" dirty="0">
              <a:latin typeface="Raleway" charset="0"/>
              <a:ea typeface="Raleway" charset="0"/>
              <a:cs typeface="Raleway" charset="0"/>
            </a:endParaRPr>
          </a:p>
        </p:txBody>
      </p:sp>
      <p:sp>
        <p:nvSpPr>
          <p:cNvPr id="4" name="Content Placeholder 4"/>
          <p:cNvSpPr txBox="1">
            <a:spLocks/>
          </p:cNvSpPr>
          <p:nvPr/>
        </p:nvSpPr>
        <p:spPr bwMode="auto">
          <a:xfrm>
            <a:off x="1164646" y="6400800"/>
            <a:ext cx="6248400" cy="292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err="1" smtClean="0">
                <a:latin typeface="Arial" panose="020B0604020202020204" pitchFamily="34" charset="0"/>
                <a:cs typeface="Arial" panose="020B0604020202020204" pitchFamily="34" charset="0"/>
              </a:rPr>
              <a:t>Lok</a:t>
            </a:r>
            <a:r>
              <a:rPr lang="en-US" altLang="en-US" dirty="0" smtClean="0">
                <a:latin typeface="Arial" panose="020B0604020202020204" pitchFamily="34" charset="0"/>
                <a:cs typeface="Arial" panose="020B0604020202020204" pitchFamily="34" charset="0"/>
              </a:rPr>
              <a:t> A. NEJM 2012; </a:t>
            </a:r>
            <a:r>
              <a:rPr lang="en-US" altLang="en-US" dirty="0" err="1" smtClean="0">
                <a:latin typeface="Arial" panose="020B0604020202020204" pitchFamily="34" charset="0"/>
                <a:cs typeface="Arial" panose="020B0604020202020204" pitchFamily="34" charset="0"/>
              </a:rPr>
              <a:t>Ghany</a:t>
            </a:r>
            <a:r>
              <a:rPr lang="en-US" altLang="en-US" dirty="0" smtClean="0">
                <a:latin typeface="Arial" panose="020B0604020202020204" pitchFamily="34" charset="0"/>
                <a:cs typeface="Arial" panose="020B0604020202020204" pitchFamily="34" charset="0"/>
              </a:rPr>
              <a:t> M. Hepatology 2009; Van der Meer AJ. JAMA 2012</a:t>
            </a:r>
          </a:p>
        </p:txBody>
      </p:sp>
    </p:spTree>
    <p:extLst>
      <p:ext uri="{BB962C8B-B14F-4D97-AF65-F5344CB8AC3E}">
        <p14:creationId xmlns:p14="http://schemas.microsoft.com/office/powerpoint/2010/main" val="997124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15446" y="2863796"/>
            <a:ext cx="9591675" cy="646331"/>
          </a:xfrm>
          <a:prstGeom prst="rect">
            <a:avLst/>
          </a:prstGeom>
        </p:spPr>
        <p:txBody>
          <a:bodyPr wrap="square">
            <a:spAutoFit/>
          </a:bodyPr>
          <a:lstStyle/>
          <a:p>
            <a:r>
              <a:rPr lang="en-US" sz="3600" dirty="0" smtClean="0">
                <a:latin typeface="Raleway" charset="0"/>
                <a:ea typeface="Raleway" charset="0"/>
                <a:cs typeface="Raleway" charset="0"/>
              </a:rPr>
              <a:t>Chronic HCV is Not Just A Liver Disease</a:t>
            </a:r>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233284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47954" y="2032800"/>
            <a:ext cx="10473634" cy="2862322"/>
          </a:xfrm>
          <a:prstGeom prst="rect">
            <a:avLst/>
          </a:prstGeom>
        </p:spPr>
        <p:txBody>
          <a:bodyPr wrap="square">
            <a:spAutoFit/>
          </a:bodyPr>
          <a:lstStyle/>
          <a:p>
            <a:r>
              <a:rPr lang="en-US" sz="3600" dirty="0" smtClean="0">
                <a:latin typeface="Raleway" charset="0"/>
                <a:ea typeface="Raleway" charset="0"/>
                <a:cs typeface="Raleway" charset="0"/>
              </a:rPr>
              <a:t>Extrahepatic Manifestations of Chronic HCV</a:t>
            </a:r>
            <a:endParaRPr lang="en-US" sz="3600" dirty="0">
              <a:latin typeface="Raleway" charset="0"/>
              <a:ea typeface="Raleway" charset="0"/>
              <a:cs typeface="Raleway" charset="0"/>
            </a:endParaRPr>
          </a:p>
          <a:p>
            <a:endParaRPr lang="en-US" sz="3600" dirty="0">
              <a:latin typeface="Raleway" charset="0"/>
              <a:ea typeface="Raleway" charset="0"/>
              <a:cs typeface="Raleway" charset="0"/>
            </a:endParaRP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Immune Mediated </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Chronic 	Inflammation</a:t>
            </a:r>
          </a:p>
          <a:p>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413500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39246" y="1478802"/>
            <a:ext cx="9591675" cy="3970318"/>
          </a:xfrm>
          <a:prstGeom prst="rect">
            <a:avLst/>
          </a:prstGeom>
        </p:spPr>
        <p:txBody>
          <a:bodyPr wrap="square">
            <a:spAutoFit/>
          </a:bodyPr>
          <a:lstStyle/>
          <a:p>
            <a:r>
              <a:rPr lang="en-US" sz="3600" dirty="0" smtClean="0">
                <a:latin typeface="Raleway" charset="0"/>
                <a:ea typeface="Raleway" charset="0"/>
                <a:cs typeface="Raleway" charset="0"/>
              </a:rPr>
              <a:t>Approximately 40% of Chronic HCV Patients Will Develop at Least One Extrahepatic Manifestation</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Often Not Clinically Recognized</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Cirrhosis and Liver Disease Not Required</a:t>
            </a:r>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403197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52160" y="356162"/>
            <a:ext cx="10473634" cy="6370975"/>
          </a:xfrm>
          <a:prstGeom prst="rect">
            <a:avLst/>
          </a:prstGeom>
        </p:spPr>
        <p:txBody>
          <a:bodyPr wrap="square">
            <a:spAutoFit/>
          </a:bodyPr>
          <a:lstStyle/>
          <a:p>
            <a:r>
              <a:rPr lang="en-US" sz="3600" dirty="0" smtClean="0">
                <a:latin typeface="Raleway" charset="0"/>
                <a:ea typeface="Raleway" charset="0"/>
                <a:cs typeface="Raleway" charset="0"/>
              </a:rPr>
              <a:t>Common Symptoms and Illnesses</a:t>
            </a:r>
          </a:p>
          <a:p>
            <a:endParaRPr lang="en-US" sz="3600" dirty="0">
              <a:latin typeface="Raleway" charset="0"/>
              <a:ea typeface="Raleway" charset="0"/>
              <a:cs typeface="Raleway" charset="0"/>
            </a:endParaRPr>
          </a:p>
          <a:p>
            <a:r>
              <a:rPr lang="en-US" sz="2800" dirty="0" smtClean="0">
                <a:latin typeface="Raleway" charset="0"/>
                <a:ea typeface="Raleway" charset="0"/>
                <a:cs typeface="Raleway" charset="0"/>
              </a:rPr>
              <a:t>Insulin Resistance/Diabetes</a:t>
            </a:r>
            <a:endParaRPr lang="en-US" sz="2800" dirty="0">
              <a:latin typeface="Raleway" charset="0"/>
              <a:ea typeface="Raleway" charset="0"/>
              <a:cs typeface="Raleway" charset="0"/>
            </a:endParaRPr>
          </a:p>
          <a:p>
            <a:endParaRPr lang="en-US" sz="2800" dirty="0">
              <a:latin typeface="Raleway" charset="0"/>
              <a:ea typeface="Raleway" charset="0"/>
              <a:cs typeface="Raleway" charset="0"/>
            </a:endParaRPr>
          </a:p>
          <a:p>
            <a:r>
              <a:rPr lang="en-US" sz="2800" dirty="0" smtClean="0">
                <a:latin typeface="Raleway" charset="0"/>
                <a:ea typeface="Raleway" charset="0"/>
                <a:cs typeface="Raleway" charset="0"/>
              </a:rPr>
              <a:t>Peripheral Neuropathy</a:t>
            </a:r>
          </a:p>
          <a:p>
            <a:endParaRPr lang="en-US" sz="2800" dirty="0">
              <a:latin typeface="Raleway" charset="0"/>
              <a:ea typeface="Raleway" charset="0"/>
              <a:cs typeface="Raleway" charset="0"/>
            </a:endParaRPr>
          </a:p>
          <a:p>
            <a:r>
              <a:rPr lang="en-US" sz="2800" dirty="0" smtClean="0">
                <a:latin typeface="Raleway" charset="0"/>
                <a:ea typeface="Raleway" charset="0"/>
                <a:cs typeface="Raleway" charset="0"/>
              </a:rPr>
              <a:t>Renal Disease</a:t>
            </a:r>
          </a:p>
          <a:p>
            <a:endParaRPr lang="en-US" sz="2800" dirty="0">
              <a:latin typeface="Raleway" charset="0"/>
              <a:ea typeface="Raleway" charset="0"/>
              <a:cs typeface="Raleway" charset="0"/>
            </a:endParaRPr>
          </a:p>
          <a:p>
            <a:r>
              <a:rPr lang="en-US" sz="2800" dirty="0" smtClean="0">
                <a:latin typeface="Raleway" charset="0"/>
                <a:ea typeface="Raleway" charset="0"/>
                <a:cs typeface="Raleway" charset="0"/>
              </a:rPr>
              <a:t>Lymphoproliferative Disease: </a:t>
            </a:r>
            <a:r>
              <a:rPr lang="en-US" sz="2800" dirty="0" err="1" smtClean="0">
                <a:latin typeface="Raleway" charset="0"/>
                <a:ea typeface="Raleway" charset="0"/>
                <a:cs typeface="Raleway" charset="0"/>
              </a:rPr>
              <a:t>Cryoglobulinemia</a:t>
            </a:r>
            <a:r>
              <a:rPr lang="en-US" sz="2800" dirty="0" smtClean="0">
                <a:latin typeface="Raleway" charset="0"/>
                <a:ea typeface="Raleway" charset="0"/>
                <a:cs typeface="Raleway" charset="0"/>
              </a:rPr>
              <a:t> and B-Non Hodgkin Lymphoma</a:t>
            </a:r>
          </a:p>
          <a:p>
            <a:endParaRPr lang="en-US" sz="2800" dirty="0">
              <a:latin typeface="Raleway" charset="0"/>
              <a:ea typeface="Raleway" charset="0"/>
              <a:cs typeface="Raleway" charset="0"/>
            </a:endParaRPr>
          </a:p>
          <a:p>
            <a:r>
              <a:rPr lang="en-US" sz="2800" dirty="0" err="1" smtClean="0">
                <a:latin typeface="Raleway" charset="0"/>
                <a:ea typeface="Raleway" charset="0"/>
                <a:cs typeface="Raleway" charset="0"/>
              </a:rPr>
              <a:t>Arthralgias</a:t>
            </a:r>
            <a:r>
              <a:rPr lang="en-US" sz="2800" dirty="0" smtClean="0">
                <a:latin typeface="Raleway" charset="0"/>
                <a:ea typeface="Raleway" charset="0"/>
                <a:cs typeface="Raleway" charset="0"/>
              </a:rPr>
              <a:t> Often Misdiagnosed as Rheumatoid Arthritis</a:t>
            </a:r>
          </a:p>
          <a:p>
            <a:endParaRPr lang="en-US" sz="2800" dirty="0">
              <a:latin typeface="Raleway" charset="0"/>
              <a:ea typeface="Raleway" charset="0"/>
              <a:cs typeface="Raleway" charset="0"/>
            </a:endParaRPr>
          </a:p>
          <a:p>
            <a:r>
              <a:rPr lang="en-US" sz="2800" dirty="0" smtClean="0">
                <a:latin typeface="Raleway" charset="0"/>
                <a:ea typeface="Raleway" charset="0"/>
                <a:cs typeface="Raleway" charset="0"/>
              </a:rPr>
              <a:t>Dermatologic Manifestations</a:t>
            </a:r>
            <a:endParaRPr lang="en-US" sz="2800" dirty="0">
              <a:latin typeface="Raleway" charset="0"/>
              <a:ea typeface="Raleway" charset="0"/>
              <a:cs typeface="Raleway" charset="0"/>
            </a:endParaRPr>
          </a:p>
        </p:txBody>
      </p:sp>
    </p:spTree>
    <p:extLst>
      <p:ext uri="{BB962C8B-B14F-4D97-AF65-F5344CB8AC3E}">
        <p14:creationId xmlns:p14="http://schemas.microsoft.com/office/powerpoint/2010/main" val="1868195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949164"/>
            <a:ext cx="5013961" cy="49088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13961" y="1949165"/>
            <a:ext cx="7178040" cy="49088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299" y="838200"/>
            <a:ext cx="4785361" cy="584775"/>
          </a:xfrm>
          <a:prstGeom prst="rect">
            <a:avLst/>
          </a:prstGeom>
          <a:noFill/>
        </p:spPr>
        <p:txBody>
          <a:bodyPr wrap="square" rtlCol="0">
            <a:spAutoFit/>
          </a:bodyPr>
          <a:lstStyle/>
          <a:p>
            <a:r>
              <a:rPr lang="en-US" sz="3200" dirty="0" smtClean="0">
                <a:latin typeface="Raleway" charset="0"/>
                <a:ea typeface="Raleway" charset="0"/>
                <a:cs typeface="Raleway" charset="0"/>
              </a:rPr>
              <a:t>Porphyria </a:t>
            </a:r>
            <a:r>
              <a:rPr lang="en-US" sz="3200" dirty="0" err="1" smtClean="0">
                <a:latin typeface="Raleway" charset="0"/>
                <a:ea typeface="Raleway" charset="0"/>
                <a:cs typeface="Raleway" charset="0"/>
              </a:rPr>
              <a:t>Cutanea</a:t>
            </a:r>
            <a:r>
              <a:rPr lang="en-US" sz="3200" dirty="0" smtClean="0">
                <a:latin typeface="Raleway" charset="0"/>
                <a:ea typeface="Raleway" charset="0"/>
                <a:cs typeface="Raleway" charset="0"/>
              </a:rPr>
              <a:t> </a:t>
            </a:r>
            <a:r>
              <a:rPr lang="en-US" sz="3200" dirty="0" err="1" smtClean="0">
                <a:latin typeface="Raleway" charset="0"/>
                <a:ea typeface="Raleway" charset="0"/>
                <a:cs typeface="Raleway" charset="0"/>
              </a:rPr>
              <a:t>Tarda</a:t>
            </a:r>
            <a:r>
              <a:rPr lang="en-US" sz="3200" dirty="0" smtClean="0">
                <a:latin typeface="Raleway" charset="0"/>
                <a:ea typeface="Raleway" charset="0"/>
                <a:cs typeface="Raleway" charset="0"/>
              </a:rPr>
              <a:t> </a:t>
            </a:r>
            <a:endParaRPr lang="en-US" sz="3200" dirty="0">
              <a:latin typeface="Raleway" charset="0"/>
              <a:ea typeface="Raleway" charset="0"/>
              <a:cs typeface="Raleway" charset="0"/>
            </a:endParaRPr>
          </a:p>
        </p:txBody>
      </p:sp>
      <p:sp>
        <p:nvSpPr>
          <p:cNvPr id="8" name="TextBox 7"/>
          <p:cNvSpPr txBox="1"/>
          <p:nvPr/>
        </p:nvSpPr>
        <p:spPr>
          <a:xfrm>
            <a:off x="5939791" y="838199"/>
            <a:ext cx="5326380" cy="584775"/>
          </a:xfrm>
          <a:prstGeom prst="rect">
            <a:avLst/>
          </a:prstGeom>
          <a:noFill/>
        </p:spPr>
        <p:txBody>
          <a:bodyPr wrap="square" rtlCol="0">
            <a:spAutoFit/>
          </a:bodyPr>
          <a:lstStyle/>
          <a:p>
            <a:r>
              <a:rPr lang="en-US" sz="3200" dirty="0" err="1" smtClean="0">
                <a:latin typeface="Raleway" charset="0"/>
                <a:ea typeface="Raleway" charset="0"/>
                <a:cs typeface="Raleway" charset="0"/>
              </a:rPr>
              <a:t>Leukocytoclastic</a:t>
            </a:r>
            <a:r>
              <a:rPr lang="en-US" sz="3200" dirty="0" smtClean="0">
                <a:latin typeface="Raleway" charset="0"/>
                <a:ea typeface="Raleway" charset="0"/>
                <a:cs typeface="Raleway" charset="0"/>
              </a:rPr>
              <a:t> Vasculitis</a:t>
            </a:r>
            <a:endParaRPr lang="en-US" sz="3200" dirty="0">
              <a:latin typeface="Raleway" charset="0"/>
              <a:ea typeface="Raleway" charset="0"/>
              <a:cs typeface="Raleway" charset="0"/>
            </a:endParaRPr>
          </a:p>
        </p:txBody>
      </p:sp>
    </p:spTree>
    <p:extLst>
      <p:ext uri="{BB962C8B-B14F-4D97-AF65-F5344CB8AC3E}">
        <p14:creationId xmlns:p14="http://schemas.microsoft.com/office/powerpoint/2010/main" val="1589113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53694" y="1755801"/>
            <a:ext cx="9591675" cy="3970318"/>
          </a:xfrm>
          <a:prstGeom prst="rect">
            <a:avLst/>
          </a:prstGeom>
        </p:spPr>
        <p:txBody>
          <a:bodyPr wrap="square">
            <a:spAutoFit/>
          </a:bodyPr>
          <a:lstStyle/>
          <a:p>
            <a:r>
              <a:rPr lang="en-US" sz="3600" dirty="0" smtClean="0">
                <a:latin typeface="Raleway" charset="0"/>
                <a:ea typeface="Raleway" charset="0"/>
                <a:cs typeface="Raleway" charset="0"/>
              </a:rPr>
              <a:t>Why Should Primary Care Providers Treat Chronic HCV? </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Offer A Life Saving Cure</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Treatment as Prevention for People Who Inject Drugs</a:t>
            </a:r>
          </a:p>
        </p:txBody>
      </p:sp>
    </p:spTree>
    <p:extLst>
      <p:ext uri="{BB962C8B-B14F-4D97-AF65-F5344CB8AC3E}">
        <p14:creationId xmlns:p14="http://schemas.microsoft.com/office/powerpoint/2010/main" val="1657332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37366" y="2925352"/>
            <a:ext cx="8383129" cy="1077218"/>
          </a:xfrm>
          <a:prstGeom prst="rect">
            <a:avLst/>
          </a:prstGeom>
        </p:spPr>
        <p:txBody>
          <a:bodyPr wrap="none">
            <a:spAutoFit/>
          </a:bodyPr>
          <a:lstStyle/>
          <a:p>
            <a:r>
              <a:rPr lang="en-US" sz="3200" dirty="0" smtClean="0">
                <a:latin typeface="Raleway" charset="0"/>
                <a:ea typeface="Raleway" charset="0"/>
                <a:cs typeface="Raleway" charset="0"/>
              </a:rPr>
              <a:t>Build Trust and Improve Access to Care for </a:t>
            </a:r>
          </a:p>
          <a:p>
            <a:r>
              <a:rPr lang="en-US" sz="3200" dirty="0" smtClean="0">
                <a:latin typeface="Raleway" charset="0"/>
                <a:ea typeface="Raleway" charset="0"/>
                <a:cs typeface="Raleway" charset="0"/>
              </a:rPr>
              <a:t>Community Members Who Inject Drugs</a:t>
            </a:r>
          </a:p>
        </p:txBody>
      </p:sp>
    </p:spTree>
    <p:extLst>
      <p:ext uri="{BB962C8B-B14F-4D97-AF65-F5344CB8AC3E}">
        <p14:creationId xmlns:p14="http://schemas.microsoft.com/office/powerpoint/2010/main" val="174595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47801"/>
            <a:ext cx="8229600" cy="4678363"/>
          </a:xfrm>
        </p:spPr>
        <p:txBody>
          <a:bodyPr>
            <a:normAutofit/>
          </a:bodyPr>
          <a:lstStyle/>
          <a:p>
            <a:pPr marL="0" indent="0">
              <a:buNone/>
            </a:pPr>
            <a:r>
              <a:rPr lang="en-US" sz="2000" dirty="0"/>
              <a:t/>
            </a:r>
            <a:br>
              <a:rPr lang="en-US" sz="2000" dirty="0"/>
            </a:br>
            <a:r>
              <a:rPr lang="en-US" sz="2800" dirty="0" smtClean="0"/>
              <a:t>None </a:t>
            </a:r>
            <a:r>
              <a:rPr lang="en-US" sz="2800" dirty="0"/>
              <a:t>of </a:t>
            </a:r>
            <a:r>
              <a:rPr lang="en-US" sz="2800" dirty="0" smtClean="0"/>
              <a:t>the </a:t>
            </a:r>
            <a:r>
              <a:rPr lang="en-US" sz="2800" dirty="0"/>
              <a:t>planners or presenters of this CE activity have any relevant financial relationships with any commercial entities pertaining to this activity.</a:t>
            </a:r>
          </a:p>
        </p:txBody>
      </p:sp>
      <p:sp>
        <p:nvSpPr>
          <p:cNvPr id="4" name="TextBox 3"/>
          <p:cNvSpPr txBox="1"/>
          <p:nvPr/>
        </p:nvSpPr>
        <p:spPr>
          <a:xfrm>
            <a:off x="3394165" y="659674"/>
            <a:ext cx="5791200" cy="707886"/>
          </a:xfrm>
          <a:prstGeom prst="rect">
            <a:avLst/>
          </a:prstGeom>
          <a:noFill/>
        </p:spPr>
        <p:txBody>
          <a:bodyPr wrap="square" rtlCol="0">
            <a:spAutoFit/>
          </a:bodyPr>
          <a:lstStyle/>
          <a:p>
            <a:r>
              <a:rPr lang="en-US" sz="4000" dirty="0">
                <a:solidFill>
                  <a:prstClr val="black"/>
                </a:solidFill>
              </a:rPr>
              <a:t>CONFLICT OF INTEREST</a:t>
            </a:r>
          </a:p>
        </p:txBody>
      </p:sp>
      <p:pic>
        <p:nvPicPr>
          <p:cNvPr id="5" name="Picture 4"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4288239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5446" y="3140795"/>
            <a:ext cx="10104120" cy="646331"/>
          </a:xfrm>
          <a:prstGeom prst="rect">
            <a:avLst/>
          </a:prstGeom>
        </p:spPr>
        <p:txBody>
          <a:bodyPr wrap="square">
            <a:spAutoFit/>
          </a:bodyPr>
          <a:lstStyle/>
          <a:p>
            <a:r>
              <a:rPr lang="en-US" sz="3600" dirty="0" smtClean="0">
                <a:latin typeface="Raleway" charset="0"/>
                <a:ea typeface="Raleway" charset="0"/>
                <a:cs typeface="Raleway" charset="0"/>
              </a:rPr>
              <a:t>Does my patient have chronic hepatitis C?</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Diagnosis</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231879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92134" y="1890784"/>
            <a:ext cx="10104120" cy="2862322"/>
          </a:xfrm>
          <a:prstGeom prst="rect">
            <a:avLst/>
          </a:prstGeom>
        </p:spPr>
        <p:txBody>
          <a:bodyPr wrap="square">
            <a:spAutoFit/>
          </a:bodyPr>
          <a:lstStyle/>
          <a:p>
            <a:r>
              <a:rPr lang="en-US" sz="3600" dirty="0" smtClean="0">
                <a:latin typeface="Raleway" charset="0"/>
                <a:ea typeface="Raleway" charset="0"/>
                <a:cs typeface="Raleway" charset="0"/>
              </a:rPr>
              <a:t>Positive HCV Ab = Previous Exposure </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Once Positive-Always Positive. </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No Need to Recheck.  </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Positive HCV RNA = Hepatitis C Virus Present</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Diagnosis</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361481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26820" y="1478803"/>
            <a:ext cx="10104120" cy="3970318"/>
          </a:xfrm>
          <a:prstGeom prst="rect">
            <a:avLst/>
          </a:prstGeom>
        </p:spPr>
        <p:txBody>
          <a:bodyPr wrap="square">
            <a:spAutoFit/>
          </a:bodyPr>
          <a:lstStyle/>
          <a:p>
            <a:r>
              <a:rPr lang="en-US" sz="3600" dirty="0" smtClean="0">
                <a:latin typeface="Raleway" charset="0"/>
                <a:ea typeface="Raleway" charset="0"/>
                <a:cs typeface="Raleway" charset="0"/>
              </a:rPr>
              <a:t>15-30% Patients Will Spontaneously Clear the Hepatitis C Virus. </a:t>
            </a:r>
            <a:r>
              <a:rPr lang="en-US" sz="3600" dirty="0">
                <a:latin typeface="Raleway" charset="0"/>
                <a:ea typeface="Raleway" charset="0"/>
                <a:cs typeface="Raleway" charset="0"/>
              </a:rPr>
              <a:t>HCV RNA ”Undetectable”</a:t>
            </a:r>
          </a:p>
          <a:p>
            <a:endParaRPr lang="en-US" sz="3600" dirty="0" smtClean="0">
              <a:latin typeface="Raleway" charset="0"/>
              <a:ea typeface="Raleway" charset="0"/>
              <a:cs typeface="Raleway" charset="0"/>
            </a:endParaRPr>
          </a:p>
          <a:p>
            <a:r>
              <a:rPr lang="en-US" sz="3600" dirty="0" smtClean="0">
                <a:latin typeface="Raleway" charset="0"/>
                <a:ea typeface="Raleway" charset="0"/>
                <a:cs typeface="Raleway" charset="0"/>
              </a:rPr>
              <a:t>Of Those Who Will Clear</a:t>
            </a:r>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	&gt;95% Will Clear the Virus in 3 Months</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	Remainder Clear Virus in 6 Months</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Diagnosis</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222768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79220" y="1150364"/>
            <a:ext cx="10104120" cy="5632311"/>
          </a:xfrm>
          <a:prstGeom prst="rect">
            <a:avLst/>
          </a:prstGeom>
        </p:spPr>
        <p:txBody>
          <a:bodyPr wrap="square">
            <a:spAutoFit/>
          </a:bodyPr>
          <a:lstStyle/>
          <a:p>
            <a:r>
              <a:rPr lang="en-US" sz="3600" dirty="0" smtClean="0">
                <a:latin typeface="Raleway" charset="0"/>
                <a:ea typeface="Raleway" charset="0"/>
                <a:cs typeface="Raleway" charset="0"/>
              </a:rPr>
              <a:t>1.  Positive   HCV Ab    (January 1)</a:t>
            </a:r>
          </a:p>
          <a:p>
            <a:r>
              <a:rPr lang="en-US" sz="3600" dirty="0" smtClean="0">
                <a:latin typeface="Raleway" charset="0"/>
                <a:ea typeface="Raleway" charset="0"/>
                <a:cs typeface="Raleway" charset="0"/>
              </a:rPr>
              <a:t>    Negative HCV RNA (June 30)</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   </a:t>
            </a:r>
            <a:r>
              <a:rPr lang="en-US" sz="3600" b="1" dirty="0" smtClean="0">
                <a:latin typeface="Raleway" charset="0"/>
                <a:ea typeface="Raleway" charset="0"/>
                <a:cs typeface="Raleway" charset="0"/>
              </a:rPr>
              <a:t>= Exposed to HCV and Spontaneously 	      	Cleared</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2.  Positive HCV Ab (January 1)</a:t>
            </a:r>
          </a:p>
          <a:p>
            <a:r>
              <a:rPr lang="en-US" sz="3600" dirty="0" smtClean="0">
                <a:latin typeface="Raleway" charset="0"/>
                <a:ea typeface="Raleway" charset="0"/>
                <a:cs typeface="Raleway" charset="0"/>
              </a:rPr>
              <a:t>     Positive HCV RNA (June 30) </a:t>
            </a:r>
          </a:p>
          <a:p>
            <a:r>
              <a:rPr lang="en-US" sz="3600" b="1" dirty="0" smtClean="0">
                <a:solidFill>
                  <a:srgbClr val="FF0000"/>
                </a:solidFill>
                <a:latin typeface="Raleway" charset="0"/>
                <a:ea typeface="Raleway" charset="0"/>
                <a:cs typeface="Raleway" charset="0"/>
              </a:rPr>
              <a:t>     = The Patient Has Chronic HCV</a:t>
            </a:r>
          </a:p>
          <a:p>
            <a:endParaRPr lang="en-US" sz="3600" dirty="0">
              <a:latin typeface="Raleway" charset="0"/>
              <a:ea typeface="Raleway" charset="0"/>
              <a:cs typeface="Raleway" charset="0"/>
            </a:endParaRPr>
          </a:p>
          <a:p>
            <a:endParaRPr lang="en-US" sz="3600"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Diagnosis</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26674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79220" y="699246"/>
            <a:ext cx="10325100" cy="6555641"/>
          </a:xfrm>
          <a:prstGeom prst="rect">
            <a:avLst/>
          </a:prstGeom>
        </p:spPr>
        <p:txBody>
          <a:bodyPr wrap="square">
            <a:spAutoFit/>
          </a:bodyPr>
          <a:lstStyle/>
          <a:p>
            <a:r>
              <a:rPr lang="en-US" sz="3200" dirty="0" smtClean="0">
                <a:latin typeface="Raleway" charset="0"/>
                <a:ea typeface="Raleway" charset="0"/>
                <a:cs typeface="Raleway" charset="0"/>
              </a:rPr>
              <a:t>3.  Positive HCV Ab    (January 1)</a:t>
            </a:r>
          </a:p>
          <a:p>
            <a:r>
              <a:rPr lang="en-US" sz="3200" dirty="0" smtClean="0">
                <a:latin typeface="Raleway" charset="0"/>
                <a:ea typeface="Raleway" charset="0"/>
                <a:cs typeface="Raleway" charset="0"/>
              </a:rPr>
              <a:t>     Positive HCV RNA (January 30) </a:t>
            </a:r>
          </a:p>
          <a:p>
            <a:r>
              <a:rPr lang="en-US" sz="3200" b="1" dirty="0" smtClean="0">
                <a:latin typeface="Raleway" charset="0"/>
                <a:ea typeface="Raleway" charset="0"/>
                <a:cs typeface="Raleway" charset="0"/>
              </a:rPr>
              <a:t>      = Patient May Clear Virus. </a:t>
            </a:r>
          </a:p>
          <a:p>
            <a:r>
              <a:rPr lang="en-US" sz="3200" b="1" dirty="0">
                <a:latin typeface="Raleway" charset="0"/>
                <a:ea typeface="Raleway" charset="0"/>
                <a:cs typeface="Raleway" charset="0"/>
              </a:rPr>
              <a:t>	</a:t>
            </a:r>
            <a:r>
              <a:rPr lang="en-US" sz="3200" b="1" dirty="0" smtClean="0">
                <a:latin typeface="Raleway" charset="0"/>
                <a:ea typeface="Raleway" charset="0"/>
                <a:cs typeface="Raleway" charset="0"/>
              </a:rPr>
              <a:t>Recheck HCV RNA at 6 months (June 30)</a:t>
            </a:r>
          </a:p>
          <a:p>
            <a:r>
              <a:rPr lang="en-US" sz="3200" b="1" dirty="0">
                <a:latin typeface="Raleway" charset="0"/>
                <a:ea typeface="Raleway" charset="0"/>
                <a:cs typeface="Raleway" charset="0"/>
              </a:rPr>
              <a:t>	</a:t>
            </a:r>
            <a:r>
              <a:rPr lang="en-US" sz="3200" b="1" dirty="0" smtClean="0">
                <a:latin typeface="Raleway" charset="0"/>
                <a:ea typeface="Raleway" charset="0"/>
                <a:cs typeface="Raleway" charset="0"/>
              </a:rPr>
              <a:t>(*review exposure history)</a:t>
            </a:r>
          </a:p>
          <a:p>
            <a:endParaRPr lang="en-US" sz="3200" dirty="0">
              <a:latin typeface="Raleway" charset="0"/>
              <a:ea typeface="Raleway" charset="0"/>
              <a:cs typeface="Raleway" charset="0"/>
            </a:endParaRPr>
          </a:p>
          <a:p>
            <a:r>
              <a:rPr lang="en-US" sz="3200" dirty="0" smtClean="0">
                <a:latin typeface="Raleway" charset="0"/>
                <a:ea typeface="Raleway" charset="0"/>
                <a:cs typeface="Raleway" charset="0"/>
              </a:rPr>
              <a:t>4.  Positive   HCV Ab     (January 1)</a:t>
            </a:r>
          </a:p>
          <a:p>
            <a:r>
              <a:rPr lang="en-US" sz="3200" dirty="0" smtClean="0">
                <a:latin typeface="Raleway" charset="0"/>
                <a:ea typeface="Raleway" charset="0"/>
                <a:cs typeface="Raleway" charset="0"/>
              </a:rPr>
              <a:t>     Positive   HCV RNA  (January 30)</a:t>
            </a:r>
          </a:p>
          <a:p>
            <a:r>
              <a:rPr lang="en-US" sz="3200" dirty="0" smtClean="0">
                <a:latin typeface="Raleway" charset="0"/>
                <a:ea typeface="Raleway" charset="0"/>
                <a:cs typeface="Raleway" charset="0"/>
              </a:rPr>
              <a:t>     Negative HCV RNA  (March 1)</a:t>
            </a:r>
          </a:p>
          <a:p>
            <a:r>
              <a:rPr lang="en-US" sz="3200" b="1" dirty="0" smtClean="0">
                <a:latin typeface="Raleway" charset="0"/>
                <a:ea typeface="Raleway" charset="0"/>
                <a:cs typeface="Raleway" charset="0"/>
              </a:rPr>
              <a:t>      = The Patient Does Not Have Chronic HCV 	Spontaneously Cleared. (*review exposure 	history). </a:t>
            </a:r>
            <a:endParaRPr lang="en-US" sz="3200" b="1" dirty="0">
              <a:latin typeface="Raleway" charset="0"/>
              <a:ea typeface="Raleway" charset="0"/>
              <a:cs typeface="Raleway" charset="0"/>
            </a:endParaRPr>
          </a:p>
          <a:p>
            <a:endParaRPr lang="en-US" sz="3600"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Diagnosis</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534161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79220" y="2679131"/>
            <a:ext cx="10325100" cy="1569660"/>
          </a:xfrm>
          <a:prstGeom prst="rect">
            <a:avLst/>
          </a:prstGeom>
        </p:spPr>
        <p:txBody>
          <a:bodyPr wrap="square">
            <a:spAutoFit/>
          </a:bodyPr>
          <a:lstStyle/>
          <a:p>
            <a:r>
              <a:rPr lang="en-US" sz="3200" dirty="0" smtClean="0">
                <a:latin typeface="Raleway" charset="0"/>
                <a:ea typeface="Raleway" charset="0"/>
                <a:cs typeface="Raleway" charset="0"/>
              </a:rPr>
              <a:t>5.  Positive HCV RNA   (January 1)</a:t>
            </a:r>
          </a:p>
          <a:p>
            <a:r>
              <a:rPr lang="en-US" sz="3200" dirty="0" smtClean="0">
                <a:latin typeface="Raleway" charset="0"/>
                <a:ea typeface="Raleway" charset="0"/>
                <a:cs typeface="Raleway" charset="0"/>
              </a:rPr>
              <a:t>     Positive HCV RNA   (June 30) </a:t>
            </a:r>
          </a:p>
          <a:p>
            <a:r>
              <a:rPr lang="en-US" sz="3200" b="1" dirty="0">
                <a:latin typeface="Raleway" charset="0"/>
                <a:ea typeface="Raleway" charset="0"/>
                <a:cs typeface="Raleway" charset="0"/>
              </a:rPr>
              <a:t>	</a:t>
            </a:r>
            <a:r>
              <a:rPr lang="en-US" sz="3200" b="1" dirty="0" smtClean="0">
                <a:solidFill>
                  <a:srgbClr val="FF0000"/>
                </a:solidFill>
                <a:latin typeface="Raleway" charset="0"/>
                <a:ea typeface="Raleway" charset="0"/>
                <a:cs typeface="Raleway" charset="0"/>
              </a:rPr>
              <a:t>=The Patient Has Chronic HCV</a:t>
            </a:r>
            <a:endParaRPr lang="en-US" sz="3600" dirty="0" smtClean="0">
              <a:solidFill>
                <a:srgbClr val="FF0000"/>
              </a:solidFill>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Diagnosis</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530588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84966" y="699246"/>
            <a:ext cx="9924994" cy="5632311"/>
          </a:xfrm>
          <a:prstGeom prst="rect">
            <a:avLst/>
          </a:prstGeom>
        </p:spPr>
        <p:txBody>
          <a:bodyPr wrap="square">
            <a:spAutoFit/>
          </a:bodyPr>
          <a:lstStyle/>
          <a:p>
            <a:r>
              <a:rPr lang="en-US" sz="3600" dirty="0" smtClean="0">
                <a:latin typeface="Raleway" charset="0"/>
                <a:ea typeface="Raleway" charset="0"/>
                <a:cs typeface="Raleway" charset="0"/>
              </a:rPr>
              <a:t>Washington Medicaid Hepatitis C Policy January 2018</a:t>
            </a:r>
          </a:p>
          <a:p>
            <a:endParaRPr lang="en-US" sz="3600" dirty="0">
              <a:latin typeface="Raleway" charset="0"/>
              <a:ea typeface="Raleway" charset="0"/>
              <a:cs typeface="Raleway" charset="0"/>
            </a:endParaRPr>
          </a:p>
          <a:p>
            <a:r>
              <a:rPr lang="en-US" sz="2400" dirty="0" smtClean="0">
                <a:latin typeface="Raleway" charset="0"/>
                <a:ea typeface="Raleway" charset="0"/>
                <a:cs typeface="Raleway" charset="0"/>
              </a:rPr>
              <a:t>A Patient has a chronic HCV infection defined by:</a:t>
            </a:r>
          </a:p>
          <a:p>
            <a:pPr marL="742950" indent="-742950">
              <a:buAutoNum type="arabicPeriod"/>
            </a:pPr>
            <a:r>
              <a:rPr lang="en-US" sz="2400" dirty="0" smtClean="0">
                <a:latin typeface="Raleway" charset="0"/>
                <a:ea typeface="Raleway" charset="0"/>
                <a:cs typeface="Raleway" charset="0"/>
              </a:rPr>
              <a:t>Fibrosis Score </a:t>
            </a:r>
            <a:r>
              <a:rPr lang="en-US" sz="2400" u="sng" dirty="0" smtClean="0">
                <a:latin typeface="Raleway" charset="0"/>
                <a:ea typeface="Raleway" charset="0"/>
                <a:cs typeface="Raleway" charset="0"/>
              </a:rPr>
              <a:t>&gt; </a:t>
            </a:r>
            <a:r>
              <a:rPr lang="en-US" sz="2400" dirty="0" smtClean="0">
                <a:latin typeface="Raleway" charset="0"/>
                <a:ea typeface="Raleway" charset="0"/>
                <a:cs typeface="Raleway" charset="0"/>
              </a:rPr>
              <a:t>F1 and HCV RNA (&gt;15 IU/mL) within the last 12 months; OR</a:t>
            </a:r>
          </a:p>
          <a:p>
            <a:pPr marL="742950" indent="-742950">
              <a:buAutoNum type="arabicPeriod"/>
            </a:pPr>
            <a:r>
              <a:rPr lang="en-US" sz="2400" b="1" dirty="0" smtClean="0">
                <a:latin typeface="Raleway" charset="0"/>
                <a:ea typeface="Raleway" charset="0"/>
                <a:cs typeface="Raleway" charset="0"/>
              </a:rPr>
              <a:t>Normal Liver (&lt;F1); AND</a:t>
            </a:r>
          </a:p>
          <a:p>
            <a:pPr marL="742950" indent="-742950">
              <a:buAutoNum type="arabicPeriod"/>
            </a:pPr>
            <a:endParaRPr lang="en-US" sz="2400" b="1" dirty="0" smtClean="0">
              <a:latin typeface="Raleway" charset="0"/>
              <a:ea typeface="Raleway" charset="0"/>
              <a:cs typeface="Raleway" charset="0"/>
            </a:endParaRPr>
          </a:p>
          <a:p>
            <a:pPr marL="1200150" lvl="1" indent="-742950">
              <a:buAutoNum type="arabicPeriod"/>
            </a:pPr>
            <a:r>
              <a:rPr lang="en-US" sz="2400" b="1" dirty="0" smtClean="0">
                <a:latin typeface="Raleway" charset="0"/>
                <a:ea typeface="Raleway" charset="0"/>
                <a:cs typeface="Raleway" charset="0"/>
              </a:rPr>
              <a:t>Positive HCV Ab at least 6 months old AND HCV RNA (15 IU/mL) presents 6 months after positive HCV Ab; OR</a:t>
            </a:r>
          </a:p>
          <a:p>
            <a:pPr marL="1200150" lvl="1" indent="-742950">
              <a:buAutoNum type="arabicPeriod"/>
            </a:pPr>
            <a:endParaRPr lang="en-US" sz="2400" b="1" dirty="0" smtClean="0">
              <a:latin typeface="Raleway" charset="0"/>
              <a:ea typeface="Raleway" charset="0"/>
              <a:cs typeface="Raleway" charset="0"/>
            </a:endParaRPr>
          </a:p>
          <a:p>
            <a:pPr marL="1200150" lvl="1" indent="-742950">
              <a:buAutoNum type="arabicPeriod"/>
            </a:pPr>
            <a:r>
              <a:rPr lang="en-US" sz="2400" b="1" dirty="0" smtClean="0">
                <a:latin typeface="Raleway" charset="0"/>
                <a:ea typeface="Raleway" charset="0"/>
                <a:cs typeface="Raleway" charset="0"/>
              </a:rPr>
              <a:t>Two HCV RNA (&gt;15 IU/mL) at least 6 months apart. </a:t>
            </a:r>
          </a:p>
          <a:p>
            <a:pPr marL="742950" indent="-742950">
              <a:buAutoNum type="arabicPeriod"/>
            </a:pPr>
            <a:endParaRPr lang="en-US" sz="3600" u="sng"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Diagnosis</a:t>
            </a:r>
            <a:r>
              <a:rPr lang="en-US" dirty="0" smtClean="0">
                <a:latin typeface="Raleway" charset="0"/>
                <a:ea typeface="Raleway" charset="0"/>
                <a:cs typeface="Raleway" charset="0"/>
              </a:rPr>
              <a:t> </a:t>
            </a:r>
          </a:p>
        </p:txBody>
      </p:sp>
      <p:sp>
        <p:nvSpPr>
          <p:cNvPr id="2" name="Rectangle 1"/>
          <p:cNvSpPr/>
          <p:nvPr/>
        </p:nvSpPr>
        <p:spPr>
          <a:xfrm>
            <a:off x="6907586" y="6228677"/>
            <a:ext cx="6096000" cy="461665"/>
          </a:xfrm>
          <a:prstGeom prst="rect">
            <a:avLst/>
          </a:prstGeom>
        </p:spPr>
        <p:txBody>
          <a:bodyPr>
            <a:spAutoFit/>
          </a:bodyPr>
          <a:lstStyle/>
          <a:p>
            <a:r>
              <a:rPr lang="en-US" sz="1200" dirty="0" smtClean="0">
                <a:solidFill>
                  <a:schemeClr val="tx2"/>
                </a:solidFill>
                <a:latin typeface="Raleway Light" charset="0"/>
                <a:ea typeface="Raleway Light" charset="0"/>
                <a:cs typeface="Raleway Light" charset="0"/>
              </a:rPr>
              <a:t>https://</a:t>
            </a:r>
            <a:r>
              <a:rPr lang="en-US" sz="1200" dirty="0" err="1" smtClean="0">
                <a:solidFill>
                  <a:schemeClr val="tx2"/>
                </a:solidFill>
                <a:latin typeface="Raleway Light" charset="0"/>
                <a:ea typeface="Raleway Light" charset="0"/>
                <a:cs typeface="Raleway Light" charset="0"/>
              </a:rPr>
              <a:t>www.hca.wa.gov</a:t>
            </a:r>
            <a:r>
              <a:rPr lang="en-US" sz="1200" dirty="0" smtClean="0">
                <a:solidFill>
                  <a:schemeClr val="tx2"/>
                </a:solidFill>
                <a:latin typeface="Raleway Light" charset="0"/>
                <a:ea typeface="Raleway Light" charset="0"/>
                <a:cs typeface="Raleway Light" charset="0"/>
              </a:rPr>
              <a:t>/assets/billers-and-providers/WA-Apple-Health-</a:t>
            </a:r>
            <a:r>
              <a:rPr lang="en-US" sz="1200" dirty="0" err="1" smtClean="0">
                <a:solidFill>
                  <a:schemeClr val="tx2"/>
                </a:solidFill>
                <a:latin typeface="Raleway Light" charset="0"/>
                <a:ea typeface="Raleway Light" charset="0"/>
                <a:cs typeface="Raleway Light" charset="0"/>
              </a:rPr>
              <a:t>HepatitisC</a:t>
            </a:r>
            <a:r>
              <a:rPr lang="en-US" sz="1200" dirty="0" smtClean="0">
                <a:solidFill>
                  <a:schemeClr val="tx2"/>
                </a:solidFill>
                <a:latin typeface="Raleway Light" charset="0"/>
                <a:ea typeface="Raleway Light" charset="0"/>
                <a:cs typeface="Raleway Light" charset="0"/>
              </a:rPr>
              <a:t>-Clinical-</a:t>
            </a:r>
            <a:r>
              <a:rPr lang="en-US" sz="1200" dirty="0" err="1" smtClean="0">
                <a:solidFill>
                  <a:schemeClr val="tx2"/>
                </a:solidFill>
                <a:latin typeface="Raleway Light" charset="0"/>
                <a:ea typeface="Raleway Light" charset="0"/>
                <a:cs typeface="Raleway Light" charset="0"/>
              </a:rPr>
              <a:t>Policy.pdf</a:t>
            </a:r>
            <a:endParaRPr lang="en-US" sz="1200" dirty="0">
              <a:solidFill>
                <a:schemeClr val="tx2"/>
              </a:solidFill>
              <a:latin typeface="Raleway Light" charset="0"/>
              <a:ea typeface="Raleway Light" charset="0"/>
              <a:cs typeface="Raleway Light" charset="0"/>
            </a:endParaRPr>
          </a:p>
        </p:txBody>
      </p:sp>
    </p:spTree>
    <p:extLst>
      <p:ext uri="{BB962C8B-B14F-4D97-AF65-F5344CB8AC3E}">
        <p14:creationId xmlns:p14="http://schemas.microsoft.com/office/powerpoint/2010/main" val="762134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542109" y="5815438"/>
            <a:ext cx="10104120" cy="646331"/>
          </a:xfrm>
          <a:prstGeom prst="rect">
            <a:avLst/>
          </a:prstGeom>
        </p:spPr>
        <p:txBody>
          <a:bodyPr wrap="square">
            <a:spAutoFit/>
          </a:bodyPr>
          <a:lstStyle/>
          <a:p>
            <a:r>
              <a:rPr lang="en-US" sz="3600" b="1" dirty="0" smtClean="0">
                <a:solidFill>
                  <a:schemeClr val="bg1"/>
                </a:solidFill>
                <a:latin typeface="Raleway" charset="0"/>
                <a:ea typeface="Raleway" charset="0"/>
                <a:cs typeface="Raleway" charset="0"/>
              </a:rPr>
              <a:t>Break?</a:t>
            </a:r>
            <a:endParaRPr lang="en-US" sz="3600" b="1" dirty="0">
              <a:solidFill>
                <a:schemeClr val="bg1"/>
              </a:solidFill>
              <a:latin typeface="Raleway" charset="0"/>
              <a:ea typeface="Raleway" charset="0"/>
              <a:cs typeface="Raleway" charset="0"/>
            </a:endParaRPr>
          </a:p>
        </p:txBody>
      </p:sp>
      <p:pic>
        <p:nvPicPr>
          <p:cNvPr id="1026" name="Picture 2" descr="\\libc.lummi-nsn.net\LIBCDFS\Personnel\JustinI\My Documents\r2ak.jpeg"/>
          <p:cNvPicPr>
            <a:picLocks noChangeAspect="1" noChangeArrowheads="1"/>
          </p:cNvPicPr>
          <p:nvPr/>
        </p:nvPicPr>
        <p:blipFill>
          <a:blip r:embed="rId2"/>
          <a:srcRect/>
          <a:stretch>
            <a:fillRect/>
          </a:stretch>
        </p:blipFill>
        <p:spPr bwMode="auto">
          <a:xfrm>
            <a:off x="3380014" y="0"/>
            <a:ext cx="5143500" cy="6858000"/>
          </a:xfrm>
          <a:prstGeom prst="rect">
            <a:avLst/>
          </a:prstGeom>
          <a:noFill/>
        </p:spPr>
      </p:pic>
    </p:spTree>
    <p:extLst>
      <p:ext uri="{BB962C8B-B14F-4D97-AF65-F5344CB8AC3E}">
        <p14:creationId xmlns:p14="http://schemas.microsoft.com/office/powerpoint/2010/main" val="1610037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5446" y="2863797"/>
            <a:ext cx="10104120" cy="1200329"/>
          </a:xfrm>
          <a:prstGeom prst="rect">
            <a:avLst/>
          </a:prstGeom>
        </p:spPr>
        <p:txBody>
          <a:bodyPr wrap="square">
            <a:spAutoFit/>
          </a:bodyPr>
          <a:lstStyle/>
          <a:p>
            <a:r>
              <a:rPr lang="en-US" sz="3600" dirty="0" smtClean="0">
                <a:latin typeface="Raleway" charset="0"/>
                <a:ea typeface="Raleway" charset="0"/>
                <a:cs typeface="Raleway" charset="0"/>
              </a:rPr>
              <a:t>Management + Treatment </a:t>
            </a:r>
          </a:p>
          <a:p>
            <a:r>
              <a:rPr lang="en-US" sz="3600" dirty="0" smtClean="0">
                <a:latin typeface="Raleway" charset="0"/>
                <a:ea typeface="Raleway" charset="0"/>
                <a:cs typeface="Raleway" charset="0"/>
              </a:rPr>
              <a:t>How do I treat chronic hepatitis C? </a:t>
            </a:r>
            <a:endParaRPr lang="en-US" sz="3600" dirty="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842010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30686" y="2309799"/>
            <a:ext cx="10104120" cy="2308324"/>
          </a:xfrm>
          <a:prstGeom prst="rect">
            <a:avLst/>
          </a:prstGeom>
        </p:spPr>
        <p:txBody>
          <a:bodyPr wrap="square">
            <a:spAutoFit/>
          </a:bodyPr>
          <a:lstStyle/>
          <a:p>
            <a:r>
              <a:rPr lang="en-US" sz="3600" dirty="0" smtClean="0">
                <a:latin typeface="Raleway" charset="0"/>
                <a:ea typeface="Raleway" charset="0"/>
                <a:cs typeface="Raleway" charset="0"/>
              </a:rPr>
              <a:t>We Offer Treatment to All Patients Except</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Co-Occurring HIV + HCV</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Decompensated Cirrhosis </a:t>
            </a:r>
          </a:p>
          <a:p>
            <a:r>
              <a:rPr lang="en-US" sz="3600" dirty="0">
                <a:latin typeface="Raleway" charset="0"/>
                <a:ea typeface="Raleway" charset="0"/>
                <a:cs typeface="Raleway" charset="0"/>
              </a:rPr>
              <a:t>	</a:t>
            </a:r>
            <a:r>
              <a:rPr lang="en-US" sz="2400" dirty="0" smtClean="0">
                <a:latin typeface="Raleway" charset="0"/>
                <a:ea typeface="Raleway" charset="0"/>
                <a:cs typeface="Raleway" charset="0"/>
              </a:rPr>
              <a:t>(Bleeding Varices, Hepatic Encephalopathy, Ascites, Jaundice) </a:t>
            </a:r>
            <a:endParaRPr lang="en-US" sz="2400" dirty="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378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p>
          <a:p>
            <a:pPr marL="0" indent="0" algn="ctr">
              <a:lnSpc>
                <a:spcPct val="90000"/>
              </a:lnSpc>
              <a:spcBef>
                <a:spcPts val="1000"/>
              </a:spcBef>
              <a:buNone/>
            </a:pPr>
            <a:r>
              <a:rPr lang="en-US" dirty="0"/>
              <a:t>  </a:t>
            </a:r>
            <a:r>
              <a:rPr lang="en-US" sz="2800" dirty="0">
                <a:solidFill>
                  <a:prstClr val="black"/>
                </a:solidFill>
              </a:rPr>
              <a:t>This </a:t>
            </a:r>
            <a:r>
              <a:rPr lang="en-US" sz="2800" dirty="0" smtClean="0">
                <a:solidFill>
                  <a:prstClr val="black"/>
                </a:solidFill>
              </a:rPr>
              <a:t>event </a:t>
            </a:r>
            <a:r>
              <a:rPr lang="en-US" sz="2800" dirty="0">
                <a:solidFill>
                  <a:prstClr val="black"/>
                </a:solidFill>
              </a:rPr>
              <a:t>is funded in part by:</a:t>
            </a:r>
          </a:p>
          <a:p>
            <a:pPr marL="0" indent="0" algn="ctr">
              <a:lnSpc>
                <a:spcPct val="90000"/>
              </a:lnSpc>
              <a:spcBef>
                <a:spcPts val="1000"/>
              </a:spcBef>
              <a:buNone/>
            </a:pPr>
            <a:endParaRPr lang="en-US" sz="2800" dirty="0">
              <a:solidFill>
                <a:prstClr val="black"/>
              </a:solidFill>
            </a:endParaRPr>
          </a:p>
          <a:p>
            <a:pPr marL="0" indent="0" algn="ctr">
              <a:buNone/>
            </a:pPr>
            <a:r>
              <a:rPr lang="en-US" sz="2800" dirty="0"/>
              <a:t>The  Indian Health Service HIV Program</a:t>
            </a:r>
          </a:p>
          <a:p>
            <a:pPr marL="0" indent="0" algn="ctr">
              <a:buNone/>
            </a:pPr>
            <a:r>
              <a:rPr lang="en-US" sz="2800" dirty="0"/>
              <a:t>and</a:t>
            </a:r>
          </a:p>
          <a:p>
            <a:pPr marL="0" indent="0" algn="ctr">
              <a:buNone/>
            </a:pPr>
            <a:r>
              <a:rPr lang="en-US" sz="2800" dirty="0"/>
              <a:t>The Secretary’s Minority AIDS Initiative Fund</a:t>
            </a:r>
          </a:p>
          <a:p>
            <a:pPr marL="0" indent="0" algn="ctr">
              <a:buNone/>
            </a:pPr>
            <a:endParaRPr lang="en-US" sz="2800" dirty="0"/>
          </a:p>
          <a:p>
            <a:pPr marL="0" indent="0" algn="ctr">
              <a:buNone/>
            </a:pPr>
            <a:r>
              <a:rPr lang="en-US" dirty="0" smtClean="0"/>
              <a:t>               </a:t>
            </a:r>
            <a:endParaRPr lang="en-US" dirty="0"/>
          </a:p>
          <a:p>
            <a:pPr marL="0" indent="0">
              <a:buNone/>
            </a:pPr>
            <a:r>
              <a:rPr lang="en-US" dirty="0"/>
              <a:t> </a:t>
            </a:r>
          </a:p>
          <a:p>
            <a:endParaRPr lang="en-US" dirty="0"/>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426224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79220" y="3140795"/>
            <a:ext cx="10104120" cy="646331"/>
          </a:xfrm>
          <a:prstGeom prst="rect">
            <a:avLst/>
          </a:prstGeom>
        </p:spPr>
        <p:txBody>
          <a:bodyPr wrap="square">
            <a:spAutoFit/>
          </a:bodyPr>
          <a:lstStyle/>
          <a:p>
            <a:r>
              <a:rPr lang="en-US" sz="3600" dirty="0" smtClean="0">
                <a:latin typeface="Raleway" charset="0"/>
                <a:ea typeface="Raleway" charset="0"/>
                <a:cs typeface="Raleway" charset="0"/>
              </a:rPr>
              <a:t>Follow the Algorithms. Participate in ECHO.</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2011998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28338" y="1755801"/>
            <a:ext cx="10104120" cy="3970318"/>
          </a:xfrm>
          <a:prstGeom prst="rect">
            <a:avLst/>
          </a:prstGeom>
        </p:spPr>
        <p:txBody>
          <a:bodyPr wrap="square">
            <a:spAutoFit/>
          </a:bodyPr>
          <a:lstStyle/>
          <a:p>
            <a:r>
              <a:rPr lang="en-US" sz="3600" dirty="0" smtClean="0">
                <a:latin typeface="Raleway" charset="0"/>
                <a:ea typeface="Raleway" charset="0"/>
                <a:cs typeface="Raleway" charset="0"/>
              </a:rPr>
              <a:t>Essential Information for WA Medicaid</a:t>
            </a:r>
          </a:p>
          <a:p>
            <a:r>
              <a:rPr lang="en-US" sz="3600" dirty="0">
                <a:solidFill>
                  <a:srgbClr val="FF0000"/>
                </a:solidFill>
                <a:latin typeface="Raleway" charset="0"/>
                <a:ea typeface="Raleway" charset="0"/>
                <a:cs typeface="Raleway" charset="0"/>
              </a:rPr>
              <a:t>	</a:t>
            </a:r>
            <a:r>
              <a:rPr lang="en-US" sz="3600" dirty="0" smtClean="0">
                <a:solidFill>
                  <a:srgbClr val="FF0000"/>
                </a:solidFill>
                <a:latin typeface="Raleway" charset="0"/>
                <a:ea typeface="Raleway" charset="0"/>
                <a:cs typeface="Raleway" charset="0"/>
              </a:rPr>
              <a:t>Does the patient have chronic HCV?</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What is the genotype?</a:t>
            </a:r>
          </a:p>
          <a:p>
            <a:r>
              <a:rPr lang="en-US" sz="3600" dirty="0" smtClean="0">
                <a:latin typeface="Raleway" charset="0"/>
                <a:ea typeface="Raleway" charset="0"/>
                <a:cs typeface="Raleway" charset="0"/>
              </a:rPr>
              <a:t>	Does the patient have cirrhosis?</a:t>
            </a:r>
          </a:p>
          <a:p>
            <a:r>
              <a:rPr lang="en-US" sz="3600" dirty="0">
                <a:latin typeface="Raleway" charset="0"/>
                <a:ea typeface="Raleway" charset="0"/>
                <a:cs typeface="Raleway" charset="0"/>
              </a:rPr>
              <a:t>		</a:t>
            </a:r>
            <a:r>
              <a:rPr lang="en-US" sz="2800" dirty="0" smtClean="0">
                <a:latin typeface="Raleway" charset="0"/>
                <a:ea typeface="Raleway" charset="0"/>
                <a:cs typeface="Raleway" charset="0"/>
              </a:rPr>
              <a:t>Compensated or Decompensated cirrhosis?</a:t>
            </a:r>
          </a:p>
          <a:p>
            <a:r>
              <a:rPr lang="en-US" sz="3600" dirty="0" smtClean="0">
                <a:latin typeface="Raleway" charset="0"/>
                <a:ea typeface="Raleway" charset="0"/>
                <a:cs typeface="Raleway" charset="0"/>
              </a:rPr>
              <a:t>	Has the patient been treated before?</a:t>
            </a:r>
          </a:p>
          <a:p>
            <a:r>
              <a:rPr lang="en-US" sz="3600" dirty="0">
                <a:latin typeface="Raleway" charset="0"/>
                <a:ea typeface="Raleway" charset="0"/>
                <a:cs typeface="Raleway" charset="0"/>
              </a:rPr>
              <a:t>	</a:t>
            </a:r>
            <a:endParaRPr lang="en-US" sz="3600"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756728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71606" y="699246"/>
            <a:ext cx="10104120" cy="5078313"/>
          </a:xfrm>
          <a:prstGeom prst="rect">
            <a:avLst/>
          </a:prstGeom>
        </p:spPr>
        <p:txBody>
          <a:bodyPr wrap="square">
            <a:spAutoFit/>
          </a:bodyPr>
          <a:lstStyle/>
          <a:p>
            <a:r>
              <a:rPr lang="en-US" sz="3600" dirty="0" smtClean="0">
                <a:latin typeface="Raleway" charset="0"/>
                <a:ea typeface="Raleway" charset="0"/>
                <a:cs typeface="Raleway" charset="0"/>
              </a:rPr>
              <a:t>All the Information You Need (nearly) to Treat HCV in One Sentence: </a:t>
            </a:r>
          </a:p>
          <a:p>
            <a:endParaRPr lang="en-US" sz="3600" dirty="0" smtClean="0">
              <a:latin typeface="Raleway" charset="0"/>
              <a:ea typeface="Raleway" charset="0"/>
              <a:cs typeface="Raleway" charset="0"/>
            </a:endParaRPr>
          </a:p>
          <a:p>
            <a:endParaRPr lang="en-US" sz="3600" i="1" dirty="0">
              <a:latin typeface="Raleway" charset="0"/>
              <a:ea typeface="Raleway" charset="0"/>
              <a:cs typeface="Raleway" charset="0"/>
            </a:endParaRPr>
          </a:p>
          <a:p>
            <a:r>
              <a:rPr lang="en-US" sz="3600" i="1" dirty="0" smtClean="0">
                <a:latin typeface="Raleway" charset="0"/>
                <a:ea typeface="Raleway" charset="0"/>
                <a:cs typeface="Raleway" charset="0"/>
              </a:rPr>
              <a:t>“35 </a:t>
            </a:r>
            <a:r>
              <a:rPr lang="en-US" sz="3600" i="1" dirty="0" err="1" smtClean="0">
                <a:latin typeface="Raleway" charset="0"/>
                <a:ea typeface="Raleway" charset="0"/>
                <a:cs typeface="Raleway" charset="0"/>
              </a:rPr>
              <a:t>yo</a:t>
            </a:r>
            <a:r>
              <a:rPr lang="en-US" sz="3600" i="1" dirty="0" smtClean="0">
                <a:latin typeface="Raleway" charset="0"/>
                <a:ea typeface="Raleway" charset="0"/>
                <a:cs typeface="Raleway" charset="0"/>
              </a:rPr>
              <a:t> male with chronic HCV, genotype 1a, non-cirrhotic, treatment naïve patient presents to discuss treatment for HCV.”</a:t>
            </a:r>
          </a:p>
          <a:p>
            <a:endParaRPr lang="en-US" sz="3600" dirty="0" smtClean="0">
              <a:latin typeface="Raleway" charset="0"/>
              <a:ea typeface="Raleway" charset="0"/>
              <a:cs typeface="Raleway" charset="0"/>
            </a:endParaRPr>
          </a:p>
          <a:p>
            <a:endParaRPr lang="en-US" sz="3600" i="1"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603116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32263" y="699246"/>
            <a:ext cx="10104120" cy="5078313"/>
          </a:xfrm>
          <a:prstGeom prst="rect">
            <a:avLst/>
          </a:prstGeom>
        </p:spPr>
        <p:txBody>
          <a:bodyPr wrap="square">
            <a:spAutoFit/>
          </a:bodyPr>
          <a:lstStyle/>
          <a:p>
            <a:r>
              <a:rPr lang="en-US" sz="3600" i="1" dirty="0">
                <a:latin typeface="Raleway" charset="0"/>
                <a:ea typeface="Raleway" charset="0"/>
                <a:cs typeface="Raleway" charset="0"/>
              </a:rPr>
              <a:t>“35 </a:t>
            </a:r>
            <a:r>
              <a:rPr lang="en-US" sz="3600" i="1" dirty="0" err="1">
                <a:latin typeface="Raleway" charset="0"/>
                <a:ea typeface="Raleway" charset="0"/>
                <a:cs typeface="Raleway" charset="0"/>
              </a:rPr>
              <a:t>yo</a:t>
            </a:r>
            <a:r>
              <a:rPr lang="en-US" sz="3600" i="1" dirty="0">
                <a:latin typeface="Raleway" charset="0"/>
                <a:ea typeface="Raleway" charset="0"/>
                <a:cs typeface="Raleway" charset="0"/>
              </a:rPr>
              <a:t> male with chronic HCV, genotype 1a, non-cirrhotic, treatment naïve patient presents to discuss treatment for HCV</a:t>
            </a:r>
            <a:r>
              <a:rPr lang="en-US" sz="3600" i="1" dirty="0" smtClean="0">
                <a:latin typeface="Raleway" charset="0"/>
                <a:ea typeface="Raleway" charset="0"/>
                <a:cs typeface="Raleway" charset="0"/>
              </a:rPr>
              <a:t>.”</a:t>
            </a:r>
          </a:p>
          <a:p>
            <a:endParaRPr lang="en-US" sz="3600" i="1" dirty="0">
              <a:latin typeface="Raleway" charset="0"/>
              <a:ea typeface="Raleway" charset="0"/>
              <a:cs typeface="Raleway" charset="0"/>
            </a:endParaRPr>
          </a:p>
          <a:p>
            <a:r>
              <a:rPr lang="en-US" sz="3600" i="1" dirty="0" smtClean="0">
                <a:latin typeface="Raleway" charset="0"/>
                <a:ea typeface="Raleway" charset="0"/>
                <a:cs typeface="Raleway" charset="0"/>
              </a:rPr>
              <a:t>	Genotype?</a:t>
            </a:r>
          </a:p>
          <a:p>
            <a:r>
              <a:rPr lang="en-US" sz="3600" i="1" dirty="0">
                <a:latin typeface="Raleway" charset="0"/>
                <a:ea typeface="Raleway" charset="0"/>
                <a:cs typeface="Raleway" charset="0"/>
              </a:rPr>
              <a:t>	</a:t>
            </a:r>
            <a:r>
              <a:rPr lang="en-US" sz="3600" i="1" dirty="0" smtClean="0">
                <a:latin typeface="Raleway" charset="0"/>
                <a:ea typeface="Raleway" charset="0"/>
                <a:cs typeface="Raleway" charset="0"/>
              </a:rPr>
              <a:t>Cirrhosis vs Non-Cirrhotic?</a:t>
            </a:r>
          </a:p>
          <a:p>
            <a:r>
              <a:rPr lang="en-US" sz="3600" i="1" dirty="0">
                <a:latin typeface="Raleway" charset="0"/>
                <a:ea typeface="Raleway" charset="0"/>
                <a:cs typeface="Raleway" charset="0"/>
              </a:rPr>
              <a:t>	</a:t>
            </a:r>
            <a:r>
              <a:rPr lang="en-US" sz="3600" i="1" dirty="0" smtClean="0">
                <a:latin typeface="Raleway" charset="0"/>
                <a:ea typeface="Raleway" charset="0"/>
                <a:cs typeface="Raleway" charset="0"/>
              </a:rPr>
              <a:t>Previous Treatment? </a:t>
            </a:r>
            <a:endParaRPr lang="en-US" sz="3600" i="1" dirty="0">
              <a:latin typeface="Raleway" charset="0"/>
              <a:ea typeface="Raleway" charset="0"/>
              <a:cs typeface="Raleway" charset="0"/>
            </a:endParaRPr>
          </a:p>
          <a:p>
            <a:endParaRPr lang="en-US" sz="3600" dirty="0" smtClean="0">
              <a:latin typeface="Raleway" charset="0"/>
              <a:ea typeface="Raleway" charset="0"/>
              <a:cs typeface="Raleway" charset="0"/>
            </a:endParaRPr>
          </a:p>
          <a:p>
            <a:endParaRPr lang="en-US" sz="3600" i="1"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5651951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30686" y="2032800"/>
            <a:ext cx="10104120" cy="2862322"/>
          </a:xfrm>
          <a:prstGeom prst="rect">
            <a:avLst/>
          </a:prstGeom>
        </p:spPr>
        <p:txBody>
          <a:bodyPr wrap="square">
            <a:spAutoFit/>
          </a:bodyPr>
          <a:lstStyle/>
          <a:p>
            <a:r>
              <a:rPr lang="en-US" sz="3600" dirty="0" smtClean="0">
                <a:latin typeface="Raleway" charset="0"/>
                <a:ea typeface="Raleway" charset="0"/>
                <a:cs typeface="Raleway" charset="0"/>
              </a:rPr>
              <a:t>Order the HCV </a:t>
            </a:r>
            <a:r>
              <a:rPr lang="en-US" sz="3600" smtClean="0">
                <a:latin typeface="Raleway" charset="0"/>
                <a:ea typeface="Raleway" charset="0"/>
                <a:cs typeface="Raleway" charset="0"/>
              </a:rPr>
              <a:t>Genotype </a:t>
            </a:r>
          </a:p>
          <a:p>
            <a:r>
              <a:rPr lang="en-US" sz="3600" dirty="0">
                <a:latin typeface="Raleway" charset="0"/>
                <a:ea typeface="Raleway" charset="0"/>
                <a:cs typeface="Raleway" charset="0"/>
              </a:rPr>
              <a:t>	</a:t>
            </a:r>
          </a:p>
          <a:p>
            <a:r>
              <a:rPr lang="en-US" sz="3600" dirty="0" smtClean="0">
                <a:latin typeface="Raleway" charset="0"/>
                <a:ea typeface="Raleway" charset="0"/>
                <a:cs typeface="Raleway" charset="0"/>
              </a:rPr>
              <a:t>Likely Results 	Genotype 1</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			Genotype 2</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			Genotype 3</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2" name="Rectangle 1"/>
          <p:cNvSpPr/>
          <p:nvPr/>
        </p:nvSpPr>
        <p:spPr>
          <a:xfrm>
            <a:off x="1230686" y="699246"/>
            <a:ext cx="9951892" cy="646331"/>
          </a:xfrm>
          <a:prstGeom prst="rect">
            <a:avLst/>
          </a:prstGeom>
        </p:spPr>
        <p:txBody>
          <a:bodyPr wrap="none">
            <a:spAutoFit/>
          </a:bodyPr>
          <a:lstStyle/>
          <a:p>
            <a:r>
              <a:rPr lang="en-US" sz="3600" dirty="0" smtClean="0">
                <a:latin typeface="Raleway" charset="0"/>
                <a:ea typeface="Raleway" charset="0"/>
                <a:cs typeface="Raleway" charset="0"/>
              </a:rPr>
              <a:t>What is the genotype? (may not matter soon…)</a:t>
            </a:r>
          </a:p>
        </p:txBody>
      </p:sp>
    </p:spTree>
    <p:extLst>
      <p:ext uri="{BB962C8B-B14F-4D97-AF65-F5344CB8AC3E}">
        <p14:creationId xmlns:p14="http://schemas.microsoft.com/office/powerpoint/2010/main" val="2100350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5446" y="3140795"/>
            <a:ext cx="10104120" cy="646331"/>
          </a:xfrm>
          <a:prstGeom prst="rect">
            <a:avLst/>
          </a:prstGeom>
        </p:spPr>
        <p:txBody>
          <a:bodyPr wrap="square">
            <a:spAutoFit/>
          </a:bodyPr>
          <a:lstStyle/>
          <a:p>
            <a:r>
              <a:rPr lang="en-US" sz="3600" dirty="0" smtClean="0">
                <a:latin typeface="Raleway" charset="0"/>
                <a:ea typeface="Raleway" charset="0"/>
                <a:cs typeface="Raleway" charset="0"/>
              </a:rPr>
              <a:t>Follow the Algorithms.</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257079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5446" y="3140795"/>
            <a:ext cx="10104120" cy="646331"/>
          </a:xfrm>
          <a:prstGeom prst="rect">
            <a:avLst/>
          </a:prstGeom>
        </p:spPr>
        <p:txBody>
          <a:bodyPr wrap="square">
            <a:spAutoFit/>
          </a:bodyPr>
          <a:lstStyle/>
          <a:p>
            <a:r>
              <a:rPr lang="en-US" sz="3600" dirty="0" smtClean="0">
                <a:latin typeface="Raleway" charset="0"/>
                <a:ea typeface="Raleway" charset="0"/>
                <a:cs typeface="Raleway" charset="0"/>
              </a:rPr>
              <a:t>Does the Patient Have Cirrhosis?</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9949532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84" y="807242"/>
            <a:ext cx="10104120" cy="1200329"/>
          </a:xfrm>
          <a:prstGeom prst="rect">
            <a:avLst/>
          </a:prstGeom>
        </p:spPr>
        <p:txBody>
          <a:bodyPr wrap="square">
            <a:spAutoFit/>
          </a:bodyPr>
          <a:lstStyle/>
          <a:p>
            <a:r>
              <a:rPr lang="en-US" sz="3600" dirty="0" smtClean="0">
                <a:latin typeface="Raleway" charset="0"/>
                <a:ea typeface="Raleway" charset="0"/>
                <a:cs typeface="Raleway" charset="0"/>
              </a:rPr>
              <a:t>Multiple Accepted Methods to Determine if a Patient Has Cirrhosis</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pic>
        <p:nvPicPr>
          <p:cNvPr id="6" name="Picture 5"/>
          <p:cNvPicPr>
            <a:picLocks noChangeAspect="1"/>
          </p:cNvPicPr>
          <p:nvPr/>
        </p:nvPicPr>
        <p:blipFill>
          <a:blip r:embed="rId2"/>
          <a:stretch>
            <a:fillRect/>
          </a:stretch>
        </p:blipFill>
        <p:spPr>
          <a:xfrm>
            <a:off x="720184" y="2378710"/>
            <a:ext cx="11471816" cy="3107690"/>
          </a:xfrm>
          <a:prstGeom prst="rect">
            <a:avLst/>
          </a:prstGeom>
        </p:spPr>
      </p:pic>
    </p:spTree>
    <p:extLst>
      <p:ext uri="{BB962C8B-B14F-4D97-AF65-F5344CB8AC3E}">
        <p14:creationId xmlns:p14="http://schemas.microsoft.com/office/powerpoint/2010/main" val="1221654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5384" y="229870"/>
            <a:ext cx="11471816" cy="3107690"/>
          </a:xfrm>
          <a:prstGeom prst="rect">
            <a:avLst/>
          </a:prstGeom>
        </p:spPr>
      </p:pic>
      <p:sp>
        <p:nvSpPr>
          <p:cNvPr id="5" name="Content Placeholder 1"/>
          <p:cNvSpPr txBox="1">
            <a:spLocks/>
          </p:cNvSpPr>
          <p:nvPr/>
        </p:nvSpPr>
        <p:spPr>
          <a:xfrm>
            <a:off x="544886" y="3029711"/>
            <a:ext cx="11342314" cy="3828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Raleway" charset="0"/>
                <a:ea typeface="Raleway" charset="0"/>
                <a:cs typeface="Raleway" charset="0"/>
              </a:rPr>
              <a:t>F0       No fibrosis</a:t>
            </a:r>
          </a:p>
          <a:p>
            <a:pPr marL="0" indent="0">
              <a:buNone/>
            </a:pPr>
            <a:r>
              <a:rPr lang="en-US" dirty="0" smtClean="0">
                <a:latin typeface="Raleway" charset="0"/>
                <a:ea typeface="Raleway" charset="0"/>
                <a:cs typeface="Raleway" charset="0"/>
              </a:rPr>
              <a:t>F1        Scattered portal fibrosis</a:t>
            </a:r>
          </a:p>
          <a:p>
            <a:pPr marL="0" indent="0">
              <a:buNone/>
            </a:pPr>
            <a:r>
              <a:rPr lang="en-US" dirty="0" smtClean="0">
                <a:latin typeface="Raleway" charset="0"/>
                <a:ea typeface="Raleway" charset="0"/>
                <a:cs typeface="Raleway" charset="0"/>
              </a:rPr>
              <a:t>F2	  Diffuse </a:t>
            </a:r>
            <a:r>
              <a:rPr lang="en-US" dirty="0" err="1" smtClean="0">
                <a:latin typeface="Raleway" charset="0"/>
                <a:ea typeface="Raleway" charset="0"/>
                <a:cs typeface="Raleway" charset="0"/>
              </a:rPr>
              <a:t>periportal</a:t>
            </a:r>
            <a:r>
              <a:rPr lang="en-US" dirty="0" smtClean="0">
                <a:latin typeface="Raleway" charset="0"/>
                <a:ea typeface="Raleway" charset="0"/>
                <a:cs typeface="Raleway" charset="0"/>
              </a:rPr>
              <a:t> fibrosis</a:t>
            </a:r>
          </a:p>
          <a:p>
            <a:pPr marL="0" indent="0">
              <a:buNone/>
            </a:pPr>
            <a:r>
              <a:rPr lang="en-US" dirty="0" smtClean="0">
                <a:latin typeface="Raleway" charset="0"/>
                <a:ea typeface="Raleway" charset="0"/>
                <a:cs typeface="Raleway" charset="0"/>
              </a:rPr>
              <a:t>F3	  Bridging fibrosis</a:t>
            </a:r>
          </a:p>
          <a:p>
            <a:pPr marL="0" indent="0">
              <a:buNone/>
            </a:pPr>
            <a:r>
              <a:rPr lang="en-US" dirty="0" smtClean="0">
                <a:latin typeface="Raleway" charset="0"/>
                <a:ea typeface="Raleway" charset="0"/>
                <a:cs typeface="Raleway" charset="0"/>
              </a:rPr>
              <a:t>F4 	  Cirrhosis</a:t>
            </a:r>
          </a:p>
          <a:p>
            <a:pPr marL="1554480" lvl="6" indent="0">
              <a:buNone/>
            </a:pPr>
            <a:r>
              <a:rPr lang="en-US" sz="2800" dirty="0" smtClean="0">
                <a:latin typeface="Raleway" charset="0"/>
                <a:ea typeface="Raleway" charset="0"/>
                <a:cs typeface="Raleway" charset="0"/>
              </a:rPr>
              <a:t>Compensated</a:t>
            </a:r>
          </a:p>
          <a:p>
            <a:pPr marL="1554480" lvl="6" indent="0">
              <a:buNone/>
            </a:pPr>
            <a:r>
              <a:rPr lang="en-US" sz="2800" dirty="0" smtClean="0">
                <a:latin typeface="Raleway" charset="0"/>
                <a:ea typeface="Raleway" charset="0"/>
                <a:cs typeface="Raleway" charset="0"/>
              </a:rPr>
              <a:t>Decompensated (Ascites, Bleeding Varices, Jaundice, Hepatic Encephalopathy)</a:t>
            </a:r>
          </a:p>
        </p:txBody>
      </p:sp>
    </p:spTree>
    <p:extLst>
      <p:ext uri="{BB962C8B-B14F-4D97-AF65-F5344CB8AC3E}">
        <p14:creationId xmlns:p14="http://schemas.microsoft.com/office/powerpoint/2010/main" val="11409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39246" y="699246"/>
            <a:ext cx="10104120" cy="5078313"/>
          </a:xfrm>
          <a:prstGeom prst="rect">
            <a:avLst/>
          </a:prstGeom>
        </p:spPr>
        <p:txBody>
          <a:bodyPr wrap="square">
            <a:spAutoFit/>
          </a:bodyPr>
          <a:lstStyle/>
          <a:p>
            <a:r>
              <a:rPr lang="en-US" sz="3600" dirty="0" smtClean="0">
                <a:latin typeface="Raleway" charset="0"/>
                <a:ea typeface="Raleway" charset="0"/>
                <a:cs typeface="Raleway" charset="0"/>
              </a:rPr>
              <a:t>Multiple Accepted Methods to Determine if a Patient Has Cirrhosis</a:t>
            </a:r>
          </a:p>
          <a:p>
            <a:endParaRPr lang="en-US" sz="3600" dirty="0" smtClean="0">
              <a:latin typeface="Raleway" charset="0"/>
              <a:ea typeface="Raleway" charset="0"/>
              <a:cs typeface="Raleway" charset="0"/>
            </a:endParaRPr>
          </a:p>
          <a:p>
            <a:r>
              <a:rPr lang="en-US" sz="3600" dirty="0" smtClean="0">
                <a:latin typeface="Raleway" charset="0"/>
                <a:ea typeface="Raleway" charset="0"/>
                <a:cs typeface="Raleway" charset="0"/>
              </a:rPr>
              <a:t>Liver Ultrasound</a:t>
            </a:r>
          </a:p>
          <a:p>
            <a:endParaRPr lang="en-US" sz="3600" dirty="0">
              <a:latin typeface="Raleway" charset="0"/>
              <a:ea typeface="Raleway" charset="0"/>
              <a:cs typeface="Raleway" charset="0"/>
            </a:endParaRPr>
          </a:p>
          <a:p>
            <a:r>
              <a:rPr lang="en-US" sz="3600" dirty="0" err="1" smtClean="0">
                <a:latin typeface="Raleway" charset="0"/>
                <a:ea typeface="Raleway" charset="0"/>
                <a:cs typeface="Raleway" charset="0"/>
              </a:rPr>
              <a:t>FibroSure</a:t>
            </a:r>
            <a:r>
              <a:rPr lang="en-US" sz="3600" dirty="0" smtClean="0">
                <a:latin typeface="Raleway" charset="0"/>
                <a:ea typeface="Raleway" charset="0"/>
                <a:cs typeface="Raleway" charset="0"/>
              </a:rPr>
              <a:t>: Blood </a:t>
            </a:r>
            <a:r>
              <a:rPr lang="en-US" sz="3600" dirty="0">
                <a:latin typeface="Raleway" charset="0"/>
                <a:ea typeface="Raleway" charset="0"/>
                <a:cs typeface="Raleway" charset="0"/>
              </a:rPr>
              <a:t>T</a:t>
            </a:r>
            <a:r>
              <a:rPr lang="en-US" sz="3600" dirty="0" smtClean="0">
                <a:latin typeface="Raleway" charset="0"/>
                <a:ea typeface="Raleway" charset="0"/>
                <a:cs typeface="Raleway" charset="0"/>
              </a:rPr>
              <a:t>est. Check Your Local Lab. </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Liver Biopsy: Rarely </a:t>
            </a:r>
            <a:r>
              <a:rPr lang="en-US" sz="3600" dirty="0">
                <a:latin typeface="Raleway" charset="0"/>
                <a:ea typeface="Raleway" charset="0"/>
                <a:cs typeface="Raleway" charset="0"/>
              </a:rPr>
              <a:t>N</a:t>
            </a:r>
            <a:r>
              <a:rPr lang="en-US" sz="3600" dirty="0" smtClean="0">
                <a:latin typeface="Raleway" charset="0"/>
                <a:ea typeface="Raleway" charset="0"/>
                <a:cs typeface="Raleway" charset="0"/>
              </a:rPr>
              <a:t>eeded. </a:t>
            </a:r>
            <a:endParaRPr lang="en-US" sz="3600" dirty="0">
              <a:latin typeface="Raleway" charset="0"/>
              <a:ea typeface="Raleway" charset="0"/>
              <a:cs typeface="Raleway" charset="0"/>
            </a:endParaRPr>
          </a:p>
          <a:p>
            <a:endParaRPr lang="en-US" sz="3600"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139931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a:t>By the end of this learning event participants will be able to:</a:t>
            </a:r>
          </a:p>
          <a:p>
            <a:pPr marL="0" indent="0">
              <a:buNone/>
            </a:pPr>
            <a:endParaRPr lang="en-US" dirty="0"/>
          </a:p>
          <a:p>
            <a:r>
              <a:rPr lang="en-US" sz="2800" dirty="0" smtClean="0"/>
              <a:t>Describe </a:t>
            </a:r>
            <a:r>
              <a:rPr lang="en-US" sz="2800" dirty="0"/>
              <a:t>the rationale and goals of universal HCV </a:t>
            </a:r>
            <a:r>
              <a:rPr lang="en-US" sz="2800" dirty="0" smtClean="0"/>
              <a:t>treatment</a:t>
            </a:r>
          </a:p>
          <a:p>
            <a:r>
              <a:rPr lang="en-US" sz="2800" dirty="0" smtClean="0"/>
              <a:t>Discuss </a:t>
            </a:r>
            <a:r>
              <a:rPr lang="en-US" sz="2800" dirty="0"/>
              <a:t>the use of screening and treatment policies to implement universal HCV treatment.</a:t>
            </a:r>
          </a:p>
          <a:p>
            <a:endParaRPr lang="en-US" sz="2800" dirty="0"/>
          </a:p>
          <a:p>
            <a:pPr marL="0" indent="0" algn="ctr">
              <a:buNone/>
            </a:pPr>
            <a:r>
              <a:rPr lang="en-US" dirty="0" smtClean="0"/>
              <a:t>               </a:t>
            </a:r>
            <a:endParaRPr lang="en-US" dirty="0"/>
          </a:p>
          <a:p>
            <a:pPr marL="0" indent="0">
              <a:buNone/>
            </a:pPr>
            <a:r>
              <a:rPr lang="en-US" dirty="0"/>
              <a:t> </a:t>
            </a:r>
          </a:p>
          <a:p>
            <a:endParaRPr lang="en-US" dirty="0"/>
          </a:p>
        </p:txBody>
      </p:sp>
      <p:pic>
        <p:nvPicPr>
          <p:cNvPr id="4" name="Picture 3" descr="\\CSSERVER\graphic support\Cardea Graphics\Logos\General Use Logos\Services (formerly CHT)\Cardea_Logo_Services_Screen.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774" y="5681764"/>
            <a:ext cx="4241739" cy="828473"/>
          </a:xfrm>
          <a:prstGeom prst="rect">
            <a:avLst/>
          </a:prstGeom>
          <a:noFill/>
          <a:ln>
            <a:noFill/>
          </a:ln>
        </p:spPr>
      </p:pic>
    </p:spTree>
    <p:extLst>
      <p:ext uri="{BB962C8B-B14F-4D97-AF65-F5344CB8AC3E}">
        <p14:creationId xmlns:p14="http://schemas.microsoft.com/office/powerpoint/2010/main" val="845641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39246" y="699246"/>
            <a:ext cx="10104120" cy="3970318"/>
          </a:xfrm>
          <a:prstGeom prst="rect">
            <a:avLst/>
          </a:prstGeom>
        </p:spPr>
        <p:txBody>
          <a:bodyPr wrap="square">
            <a:spAutoFit/>
          </a:bodyPr>
          <a:lstStyle/>
          <a:p>
            <a:r>
              <a:rPr lang="en-US" sz="3600" dirty="0" smtClean="0">
                <a:latin typeface="Raleway" charset="0"/>
                <a:ea typeface="Raleway" charset="0"/>
                <a:cs typeface="Raleway" charset="0"/>
              </a:rPr>
              <a:t>Multiple Accepted Methods to Determine if a Patient Has Cirrhosis</a:t>
            </a:r>
          </a:p>
          <a:p>
            <a:endParaRPr lang="en-US" sz="3600" dirty="0" smtClean="0">
              <a:latin typeface="Raleway" charset="0"/>
              <a:ea typeface="Raleway" charset="0"/>
              <a:cs typeface="Raleway" charset="0"/>
            </a:endParaRPr>
          </a:p>
          <a:p>
            <a:r>
              <a:rPr lang="en-US" sz="3600" dirty="0" smtClean="0">
                <a:latin typeface="Raleway" charset="0"/>
                <a:ea typeface="Raleway" charset="0"/>
                <a:cs typeface="Raleway" charset="0"/>
              </a:rPr>
              <a:t>APRI: AST to Platelet Ratio Index (UW online Calculator) </a:t>
            </a:r>
          </a:p>
          <a:p>
            <a:endParaRPr lang="en-US" sz="3600" dirty="0">
              <a:latin typeface="Raleway" charset="0"/>
              <a:ea typeface="Raleway" charset="0"/>
              <a:cs typeface="Raleway" charset="0"/>
            </a:endParaRPr>
          </a:p>
          <a:p>
            <a:endParaRPr lang="en-US" sz="3600"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234" y="3463961"/>
            <a:ext cx="7075523" cy="265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215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39246" y="699246"/>
            <a:ext cx="10104120" cy="3970318"/>
          </a:xfrm>
          <a:prstGeom prst="rect">
            <a:avLst/>
          </a:prstGeom>
        </p:spPr>
        <p:txBody>
          <a:bodyPr wrap="square">
            <a:spAutoFit/>
          </a:bodyPr>
          <a:lstStyle/>
          <a:p>
            <a:r>
              <a:rPr lang="en-US" sz="3600" dirty="0" smtClean="0">
                <a:latin typeface="Raleway" charset="0"/>
                <a:ea typeface="Raleway" charset="0"/>
                <a:cs typeface="Raleway" charset="0"/>
              </a:rPr>
              <a:t>Multiple Accepted Methods to Determine if a Patient Has Cirrhosis</a:t>
            </a:r>
          </a:p>
          <a:p>
            <a:endParaRPr lang="en-US" sz="3600" dirty="0">
              <a:latin typeface="Raleway" charset="0"/>
              <a:ea typeface="Raleway" charset="0"/>
              <a:cs typeface="Raleway" charset="0"/>
            </a:endParaRPr>
          </a:p>
          <a:p>
            <a:r>
              <a:rPr lang="en-US" sz="3600" dirty="0" err="1" smtClean="0">
                <a:latin typeface="Raleway" charset="0"/>
                <a:ea typeface="Raleway" charset="0"/>
                <a:cs typeface="Raleway" charset="0"/>
              </a:rPr>
              <a:t>Fibroscan</a:t>
            </a:r>
            <a:r>
              <a:rPr lang="en-US" sz="3600" dirty="0" smtClean="0">
                <a:latin typeface="Raleway" charset="0"/>
                <a:ea typeface="Raleway" charset="0"/>
                <a:cs typeface="Raleway" charset="0"/>
              </a:rPr>
              <a:t>: calculates liver stiffness based on sound wave. Non-invasive. (UW, VM, Lummi)</a:t>
            </a:r>
          </a:p>
          <a:p>
            <a:endParaRPr lang="en-US" sz="3600" dirty="0">
              <a:latin typeface="Raleway" charset="0"/>
              <a:ea typeface="Raleway" charset="0"/>
              <a:cs typeface="Raleway" charset="0"/>
            </a:endParaRPr>
          </a:p>
          <a:p>
            <a:endParaRPr lang="en-US" sz="3600"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endParaRPr lang="en-US" dirty="0" smtClean="0">
              <a:latin typeface="Raleway" charset="0"/>
              <a:ea typeface="Raleway" charset="0"/>
              <a:cs typeface="Raleway"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737" y="3727539"/>
            <a:ext cx="5261554" cy="302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9199" y="3614082"/>
            <a:ext cx="4172801" cy="302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306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5" name="TextBox 4"/>
          <p:cNvSpPr txBox="1"/>
          <p:nvPr/>
        </p:nvSpPr>
        <p:spPr>
          <a:xfrm>
            <a:off x="1379220" y="2309799"/>
            <a:ext cx="8833758" cy="2308324"/>
          </a:xfrm>
          <a:prstGeom prst="rect">
            <a:avLst/>
          </a:prstGeom>
          <a:noFill/>
        </p:spPr>
        <p:txBody>
          <a:bodyPr wrap="square" rtlCol="0">
            <a:spAutoFit/>
          </a:bodyPr>
          <a:lstStyle/>
          <a:p>
            <a:r>
              <a:rPr lang="en-US" sz="3600" dirty="0" smtClean="0">
                <a:latin typeface="Raleway" charset="0"/>
                <a:ea typeface="Raleway" charset="0"/>
                <a:cs typeface="Raleway" charset="0"/>
              </a:rPr>
              <a:t>Has the Patient </a:t>
            </a:r>
            <a:r>
              <a:rPr lang="en-US" sz="3600" smtClean="0">
                <a:latin typeface="Raleway" charset="0"/>
                <a:ea typeface="Raleway" charset="0"/>
                <a:cs typeface="Raleway" charset="0"/>
              </a:rPr>
              <a:t>Been Previously Treated for HCV? </a:t>
            </a:r>
            <a:endParaRPr lang="en-US" sz="3600" dirty="0" smtClean="0">
              <a:latin typeface="Raleway" charset="0"/>
              <a:ea typeface="Raleway" charset="0"/>
              <a:cs typeface="Raleway" charset="0"/>
            </a:endParaRP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	Ask Them!</a:t>
            </a:r>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275119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2" name="Rectangle 1"/>
          <p:cNvSpPr/>
          <p:nvPr/>
        </p:nvSpPr>
        <p:spPr>
          <a:xfrm>
            <a:off x="1379219" y="2002023"/>
            <a:ext cx="9952809" cy="2677656"/>
          </a:xfrm>
          <a:prstGeom prst="rect">
            <a:avLst/>
          </a:prstGeom>
        </p:spPr>
        <p:txBody>
          <a:bodyPr wrap="square">
            <a:spAutoFit/>
          </a:bodyPr>
          <a:lstStyle/>
          <a:p>
            <a:r>
              <a:rPr lang="en-US" sz="2800" dirty="0" smtClean="0">
                <a:latin typeface="Raleway" charset="0"/>
                <a:ea typeface="Raleway" charset="0"/>
                <a:cs typeface="Raleway" charset="0"/>
              </a:rPr>
              <a:t>35 </a:t>
            </a:r>
            <a:r>
              <a:rPr lang="en-US" sz="2800" dirty="0" err="1">
                <a:latin typeface="Raleway" charset="0"/>
                <a:ea typeface="Raleway" charset="0"/>
                <a:cs typeface="Raleway" charset="0"/>
              </a:rPr>
              <a:t>yo</a:t>
            </a:r>
            <a:r>
              <a:rPr lang="en-US" sz="2800" dirty="0">
                <a:latin typeface="Raleway" charset="0"/>
                <a:ea typeface="Raleway" charset="0"/>
                <a:cs typeface="Raleway" charset="0"/>
              </a:rPr>
              <a:t> male with chronic HCV, genotype 1a, non-cirrhotic, treatment naïve patient presents to discuss treatment for HCV</a:t>
            </a:r>
            <a:r>
              <a:rPr lang="en-US" sz="2800" dirty="0" smtClean="0">
                <a:latin typeface="Raleway" charset="0"/>
                <a:ea typeface="Raleway" charset="0"/>
                <a:cs typeface="Raleway" charset="0"/>
              </a:rPr>
              <a:t>.</a:t>
            </a:r>
          </a:p>
          <a:p>
            <a:endParaRPr lang="en-US" sz="2800" dirty="0">
              <a:latin typeface="Raleway" charset="0"/>
              <a:ea typeface="Raleway" charset="0"/>
              <a:cs typeface="Raleway" charset="0"/>
            </a:endParaRPr>
          </a:p>
          <a:p>
            <a:r>
              <a:rPr lang="en-US" sz="2800" dirty="0" smtClean="0">
                <a:latin typeface="Raleway" charset="0"/>
                <a:ea typeface="Raleway" charset="0"/>
                <a:cs typeface="Raleway" charset="0"/>
              </a:rPr>
              <a:t>In Washington, as of January 2018, </a:t>
            </a:r>
            <a:r>
              <a:rPr lang="en-US" sz="2800" smtClean="0">
                <a:latin typeface="Raleway" charset="0"/>
                <a:ea typeface="Raleway" charset="0"/>
                <a:cs typeface="Raleway" charset="0"/>
              </a:rPr>
              <a:t>the first option </a:t>
            </a:r>
            <a:r>
              <a:rPr lang="en-US" sz="2800" dirty="0" smtClean="0">
                <a:latin typeface="Raleway" charset="0"/>
                <a:ea typeface="Raleway" charset="0"/>
                <a:cs typeface="Raleway" charset="0"/>
              </a:rPr>
              <a:t>for Medicaid Patients is MAVYRET (</a:t>
            </a:r>
            <a:r>
              <a:rPr lang="en-US" sz="2800" dirty="0" err="1" smtClean="0">
                <a:latin typeface="Raleway" charset="0"/>
                <a:ea typeface="Raleway" charset="0"/>
                <a:cs typeface="Raleway" charset="0"/>
              </a:rPr>
              <a:t>Glecaprevir</a:t>
            </a:r>
            <a:r>
              <a:rPr lang="en-US" sz="2800" dirty="0" smtClean="0">
                <a:latin typeface="Raleway" charset="0"/>
                <a:ea typeface="Raleway" charset="0"/>
                <a:cs typeface="Raleway" charset="0"/>
              </a:rPr>
              <a:t>/</a:t>
            </a:r>
            <a:r>
              <a:rPr lang="en-US" sz="2800" dirty="0" err="1" smtClean="0">
                <a:latin typeface="Raleway" charset="0"/>
                <a:ea typeface="Raleway" charset="0"/>
                <a:cs typeface="Raleway" charset="0"/>
              </a:rPr>
              <a:t>Pibrentasvir</a:t>
            </a:r>
            <a:r>
              <a:rPr lang="en-US" sz="2800" dirty="0" smtClean="0">
                <a:latin typeface="Raleway" charset="0"/>
                <a:ea typeface="Raleway" charset="0"/>
                <a:cs typeface="Raleway" charset="0"/>
              </a:rPr>
              <a:t>)</a:t>
            </a:r>
            <a:endParaRPr lang="en-US" sz="2800" dirty="0">
              <a:latin typeface="Raleway" charset="0"/>
              <a:ea typeface="Raleway" charset="0"/>
              <a:cs typeface="Raleway" charset="0"/>
            </a:endParaRPr>
          </a:p>
        </p:txBody>
      </p:sp>
      <p:sp>
        <p:nvSpPr>
          <p:cNvPr id="5" name="Rectangle 4"/>
          <p:cNvSpPr/>
          <p:nvPr/>
        </p:nvSpPr>
        <p:spPr>
          <a:xfrm>
            <a:off x="6096000" y="6105566"/>
            <a:ext cx="6096000" cy="523220"/>
          </a:xfrm>
          <a:prstGeom prst="rect">
            <a:avLst/>
          </a:prstGeom>
        </p:spPr>
        <p:txBody>
          <a:bodyPr>
            <a:spAutoFit/>
          </a:bodyPr>
          <a:lstStyle/>
          <a:p>
            <a:r>
              <a:rPr lang="en-US" sz="1400" dirty="0">
                <a:solidFill>
                  <a:schemeClr val="bg2">
                    <a:lumMod val="50000"/>
                  </a:schemeClr>
                </a:solidFill>
              </a:rPr>
              <a:t>https://</a:t>
            </a:r>
            <a:r>
              <a:rPr lang="en-US" sz="1400" dirty="0" err="1">
                <a:solidFill>
                  <a:schemeClr val="bg2">
                    <a:lumMod val="50000"/>
                  </a:schemeClr>
                </a:solidFill>
              </a:rPr>
              <a:t>www.hca.wa.gov</a:t>
            </a:r>
            <a:r>
              <a:rPr lang="en-US" sz="1400" dirty="0">
                <a:solidFill>
                  <a:schemeClr val="bg2">
                    <a:lumMod val="50000"/>
                  </a:schemeClr>
                </a:solidFill>
              </a:rPr>
              <a:t>/assets/billers-and-providers/WA-Apple-Health-</a:t>
            </a:r>
            <a:r>
              <a:rPr lang="en-US" sz="1400" dirty="0" err="1">
                <a:solidFill>
                  <a:schemeClr val="bg2">
                    <a:lumMod val="50000"/>
                  </a:schemeClr>
                </a:solidFill>
              </a:rPr>
              <a:t>HepatitisC</a:t>
            </a:r>
            <a:r>
              <a:rPr lang="en-US" sz="1400" dirty="0">
                <a:solidFill>
                  <a:schemeClr val="bg2">
                    <a:lumMod val="50000"/>
                  </a:schemeClr>
                </a:solidFill>
              </a:rPr>
              <a:t>-Clinical-</a:t>
            </a:r>
            <a:r>
              <a:rPr lang="en-US" sz="1400" dirty="0" err="1">
                <a:solidFill>
                  <a:schemeClr val="bg2">
                    <a:lumMod val="50000"/>
                  </a:schemeClr>
                </a:solidFill>
              </a:rPr>
              <a:t>Policy.pdf</a:t>
            </a:r>
            <a:endParaRPr lang="en-US" sz="1400" dirty="0">
              <a:solidFill>
                <a:schemeClr val="bg2">
                  <a:lumMod val="50000"/>
                </a:schemeClr>
              </a:solidFill>
            </a:endParaRPr>
          </a:p>
        </p:txBody>
      </p:sp>
    </p:spTree>
    <p:extLst>
      <p:ext uri="{BB962C8B-B14F-4D97-AF65-F5344CB8AC3E}">
        <p14:creationId xmlns:p14="http://schemas.microsoft.com/office/powerpoint/2010/main" val="791507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2" name="Rectangle 1"/>
          <p:cNvSpPr/>
          <p:nvPr/>
        </p:nvSpPr>
        <p:spPr>
          <a:xfrm>
            <a:off x="1482761" y="1039112"/>
            <a:ext cx="10077868" cy="4770537"/>
          </a:xfrm>
          <a:prstGeom prst="rect">
            <a:avLst/>
          </a:prstGeom>
        </p:spPr>
        <p:txBody>
          <a:bodyPr wrap="square">
            <a:spAutoFit/>
          </a:bodyPr>
          <a:lstStyle/>
          <a:p>
            <a:r>
              <a:rPr lang="en-US" sz="2800" dirty="0">
                <a:latin typeface="Raleway" charset="0"/>
                <a:ea typeface="Raleway" charset="0"/>
                <a:cs typeface="Raleway" charset="0"/>
              </a:rPr>
              <a:t>100mg/40mg tablet</a:t>
            </a:r>
          </a:p>
          <a:p>
            <a:pPr lvl="1"/>
            <a:r>
              <a:rPr lang="en-US" sz="2200" dirty="0">
                <a:solidFill>
                  <a:srgbClr val="F79646"/>
                </a:solidFill>
                <a:latin typeface="Raleway" charset="0"/>
                <a:ea typeface="Raleway" charset="0"/>
                <a:cs typeface="Raleway" charset="0"/>
              </a:rPr>
              <a:t>Take </a:t>
            </a:r>
            <a:r>
              <a:rPr lang="en-US" sz="2600" dirty="0">
                <a:solidFill>
                  <a:srgbClr val="F79646"/>
                </a:solidFill>
                <a:latin typeface="Raleway" charset="0"/>
                <a:ea typeface="Raleway" charset="0"/>
                <a:cs typeface="Raleway" charset="0"/>
              </a:rPr>
              <a:t>3</a:t>
            </a:r>
            <a:r>
              <a:rPr lang="en-US" sz="2200" dirty="0">
                <a:solidFill>
                  <a:srgbClr val="F79646"/>
                </a:solidFill>
                <a:latin typeface="Raleway" charset="0"/>
                <a:ea typeface="Raleway" charset="0"/>
                <a:cs typeface="Raleway" charset="0"/>
              </a:rPr>
              <a:t> tablets once daily with food</a:t>
            </a:r>
          </a:p>
          <a:p>
            <a:r>
              <a:rPr lang="en-US" sz="2800" dirty="0" err="1">
                <a:latin typeface="Raleway" charset="0"/>
                <a:ea typeface="Raleway" charset="0"/>
                <a:cs typeface="Raleway" charset="0"/>
              </a:rPr>
              <a:t>glecaprevir</a:t>
            </a:r>
            <a:r>
              <a:rPr lang="en-US" sz="2800" dirty="0">
                <a:latin typeface="Raleway" charset="0"/>
                <a:ea typeface="Raleway" charset="0"/>
                <a:cs typeface="Raleway" charset="0"/>
              </a:rPr>
              <a:t> </a:t>
            </a:r>
          </a:p>
          <a:p>
            <a:pPr lvl="1"/>
            <a:r>
              <a:rPr lang="en-US" sz="2000" dirty="0">
                <a:latin typeface="Raleway" charset="0"/>
                <a:ea typeface="Raleway" charset="0"/>
                <a:cs typeface="Raleway" charset="0"/>
              </a:rPr>
              <a:t>NS3/4A protease inhibitor</a:t>
            </a:r>
          </a:p>
          <a:p>
            <a:r>
              <a:rPr lang="en-US" sz="2800" dirty="0" err="1">
                <a:latin typeface="Raleway" charset="0"/>
                <a:ea typeface="Raleway" charset="0"/>
                <a:cs typeface="Raleway" charset="0"/>
              </a:rPr>
              <a:t>pibrentasvir</a:t>
            </a:r>
            <a:endParaRPr lang="en-US" sz="2800" dirty="0">
              <a:latin typeface="Raleway" charset="0"/>
              <a:ea typeface="Raleway" charset="0"/>
              <a:cs typeface="Raleway" charset="0"/>
            </a:endParaRPr>
          </a:p>
          <a:p>
            <a:pPr lvl="1"/>
            <a:r>
              <a:rPr lang="en-US" sz="2000" dirty="0">
                <a:latin typeface="Raleway" charset="0"/>
                <a:ea typeface="Raleway" charset="0"/>
                <a:cs typeface="Raleway" charset="0"/>
              </a:rPr>
              <a:t>NS5A inhibitor</a:t>
            </a:r>
          </a:p>
          <a:p>
            <a:r>
              <a:rPr lang="en-US" sz="2800" dirty="0">
                <a:latin typeface="Raleway" charset="0"/>
                <a:ea typeface="Raleway" charset="0"/>
                <a:cs typeface="Raleway" charset="0"/>
              </a:rPr>
              <a:t>Pan-genotypic</a:t>
            </a:r>
          </a:p>
          <a:p>
            <a:pPr lvl="1"/>
            <a:r>
              <a:rPr lang="en-US" sz="2400" dirty="0">
                <a:latin typeface="Raleway" charset="0"/>
                <a:ea typeface="Raleway" charset="0"/>
                <a:cs typeface="Raleway" charset="0"/>
              </a:rPr>
              <a:t>Genotypes 1,2,3,4,5,6		</a:t>
            </a:r>
          </a:p>
          <a:p>
            <a:r>
              <a:rPr lang="en-US" sz="2800" dirty="0">
                <a:latin typeface="Raleway" charset="0"/>
                <a:ea typeface="Raleway" charset="0"/>
                <a:cs typeface="Raleway" charset="0"/>
              </a:rPr>
              <a:t>Approved for some treatment failures</a:t>
            </a:r>
          </a:p>
          <a:p>
            <a:r>
              <a:rPr lang="en-US" sz="2800" dirty="0">
                <a:latin typeface="Raleway" charset="0"/>
                <a:ea typeface="Raleway" charset="0"/>
                <a:cs typeface="Raleway" charset="0"/>
              </a:rPr>
              <a:t>No dosage adjustment in patients with mild, moderate, or severe renal impairment, including dialysis</a:t>
            </a:r>
          </a:p>
          <a:p>
            <a:pPr marL="342900" lvl="1" indent="-342900">
              <a:buFont typeface="Arial" pitchFamily="34" charset="0"/>
              <a:buChar char="•"/>
            </a:pPr>
            <a:r>
              <a:rPr lang="en-US" dirty="0">
                <a:latin typeface="Raleway" charset="0"/>
                <a:ea typeface="Raleway" charset="0"/>
                <a:cs typeface="Raleway" charset="0"/>
              </a:rPr>
              <a:t>FDA Approval August 3, 2017</a:t>
            </a:r>
            <a:endParaRPr lang="en-US" sz="2000" dirty="0">
              <a:latin typeface="Raleway" charset="0"/>
              <a:ea typeface="Raleway" charset="0"/>
              <a:cs typeface="Raleway" charset="0"/>
            </a:endParaRPr>
          </a:p>
        </p:txBody>
      </p:sp>
      <p:sp>
        <p:nvSpPr>
          <p:cNvPr id="6" name="Title 1"/>
          <p:cNvSpPr txBox="1">
            <a:spLocks/>
          </p:cNvSpPr>
          <p:nvPr/>
        </p:nvSpPr>
        <p:spPr>
          <a:xfrm>
            <a:off x="1379219" y="301091"/>
            <a:ext cx="10181409" cy="1054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Raleway" charset="0"/>
                <a:ea typeface="Raleway" charset="0"/>
                <a:cs typeface="Raleway" charset="0"/>
              </a:rPr>
              <a:t>glecaprevir</a:t>
            </a:r>
            <a:r>
              <a:rPr lang="en-US" dirty="0" smtClean="0">
                <a:latin typeface="Raleway" charset="0"/>
                <a:ea typeface="Raleway" charset="0"/>
                <a:cs typeface="Raleway" charset="0"/>
              </a:rPr>
              <a:t>/</a:t>
            </a:r>
            <a:r>
              <a:rPr lang="en-US" dirty="0" err="1" smtClean="0">
                <a:latin typeface="Raleway" charset="0"/>
                <a:ea typeface="Raleway" charset="0"/>
                <a:cs typeface="Raleway" charset="0"/>
              </a:rPr>
              <a:t>pibrentasvir</a:t>
            </a:r>
            <a:r>
              <a:rPr lang="en-US" dirty="0" smtClean="0">
                <a:latin typeface="Raleway" charset="0"/>
                <a:ea typeface="Raleway" charset="0"/>
                <a:cs typeface="Raleway" charset="0"/>
              </a:rPr>
              <a:t> (</a:t>
            </a:r>
            <a:r>
              <a:rPr lang="en-US" dirty="0" err="1" smtClean="0">
                <a:latin typeface="Raleway" charset="0"/>
                <a:ea typeface="Raleway" charset="0"/>
                <a:cs typeface="Raleway" charset="0"/>
              </a:rPr>
              <a:t>Mavyret</a:t>
            </a:r>
            <a:r>
              <a:rPr lang="en-US" dirty="0" smtClean="0">
                <a:latin typeface="Raleway" charset="0"/>
                <a:ea typeface="Raleway" charset="0"/>
                <a:cs typeface="Raleway" charset="0"/>
              </a:rPr>
              <a:t>®)</a:t>
            </a:r>
            <a:endParaRPr lang="en-US" dirty="0">
              <a:latin typeface="Raleway" charset="0"/>
              <a:ea typeface="Raleway" charset="0"/>
              <a:cs typeface="Raleway"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586" y="1355485"/>
            <a:ext cx="2901042" cy="304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449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6" name="Title 1"/>
          <p:cNvSpPr txBox="1">
            <a:spLocks/>
          </p:cNvSpPr>
          <p:nvPr/>
        </p:nvSpPr>
        <p:spPr>
          <a:xfrm>
            <a:off x="1228514" y="669550"/>
            <a:ext cx="10181409" cy="1054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Raleway" charset="0"/>
                <a:ea typeface="Raleway" charset="0"/>
                <a:cs typeface="Raleway" charset="0"/>
              </a:rPr>
              <a:t>glecaprevir</a:t>
            </a:r>
            <a:r>
              <a:rPr lang="en-US" dirty="0" smtClean="0">
                <a:latin typeface="Raleway" charset="0"/>
                <a:ea typeface="Raleway" charset="0"/>
                <a:cs typeface="Raleway" charset="0"/>
              </a:rPr>
              <a:t>/</a:t>
            </a:r>
            <a:r>
              <a:rPr lang="en-US" dirty="0" err="1" smtClean="0">
                <a:latin typeface="Raleway" charset="0"/>
                <a:ea typeface="Raleway" charset="0"/>
                <a:cs typeface="Raleway" charset="0"/>
              </a:rPr>
              <a:t>pibrentasvir</a:t>
            </a:r>
            <a:r>
              <a:rPr lang="en-US" dirty="0" smtClean="0">
                <a:latin typeface="Raleway" charset="0"/>
                <a:ea typeface="Raleway" charset="0"/>
                <a:cs typeface="Raleway" charset="0"/>
              </a:rPr>
              <a:t> (</a:t>
            </a:r>
            <a:r>
              <a:rPr lang="en-US" dirty="0" err="1" smtClean="0">
                <a:latin typeface="Raleway" charset="0"/>
                <a:ea typeface="Raleway" charset="0"/>
                <a:cs typeface="Raleway" charset="0"/>
              </a:rPr>
              <a:t>Mavyret</a:t>
            </a:r>
            <a:r>
              <a:rPr lang="en-US" dirty="0" smtClean="0">
                <a:latin typeface="Raleway" charset="0"/>
                <a:ea typeface="Raleway" charset="0"/>
                <a:cs typeface="Raleway" charset="0"/>
              </a:rPr>
              <a:t>®)</a:t>
            </a:r>
            <a:endParaRPr lang="en-US" dirty="0">
              <a:latin typeface="Raleway" charset="0"/>
              <a:ea typeface="Raleway" charset="0"/>
              <a:cs typeface="Raleway" charset="0"/>
            </a:endParaRPr>
          </a:p>
        </p:txBody>
      </p:sp>
      <p:sp>
        <p:nvSpPr>
          <p:cNvPr id="3" name="Rectangle 2"/>
          <p:cNvSpPr/>
          <p:nvPr/>
        </p:nvSpPr>
        <p:spPr>
          <a:xfrm>
            <a:off x="1267703" y="2186689"/>
            <a:ext cx="10404439" cy="2554545"/>
          </a:xfrm>
          <a:prstGeom prst="rect">
            <a:avLst/>
          </a:prstGeom>
        </p:spPr>
        <p:txBody>
          <a:bodyPr wrap="square">
            <a:spAutoFit/>
          </a:bodyPr>
          <a:lstStyle/>
          <a:p>
            <a:r>
              <a:rPr lang="en-US" sz="3200" dirty="0">
                <a:latin typeface="Raleway" charset="0"/>
                <a:ea typeface="Raleway" charset="0"/>
                <a:cs typeface="Raleway" charset="0"/>
              </a:rPr>
              <a:t>All G</a:t>
            </a:r>
            <a:r>
              <a:rPr lang="en-US" sz="3200" dirty="0" smtClean="0">
                <a:latin typeface="Raleway" charset="0"/>
                <a:ea typeface="Raleway" charset="0"/>
                <a:cs typeface="Raleway" charset="0"/>
              </a:rPr>
              <a:t>enotypes, Non-Cirrhotic = 8 Weeks of Treatment</a:t>
            </a:r>
            <a:r>
              <a:rPr lang="en-US" sz="3200" dirty="0">
                <a:latin typeface="Raleway" charset="0"/>
                <a:ea typeface="Raleway" charset="0"/>
                <a:cs typeface="Raleway" charset="0"/>
              </a:rPr>
              <a:t/>
            </a:r>
            <a:br>
              <a:rPr lang="en-US" sz="3200" dirty="0">
                <a:latin typeface="Raleway" charset="0"/>
                <a:ea typeface="Raleway" charset="0"/>
                <a:cs typeface="Raleway" charset="0"/>
              </a:rPr>
            </a:br>
            <a:endParaRPr lang="en-US" sz="3200" dirty="0" smtClean="0">
              <a:latin typeface="Raleway" charset="0"/>
              <a:ea typeface="Raleway" charset="0"/>
              <a:cs typeface="Raleway" charset="0"/>
            </a:endParaRPr>
          </a:p>
          <a:p>
            <a:endParaRPr lang="en-US" sz="3200" dirty="0">
              <a:latin typeface="Raleway" charset="0"/>
              <a:ea typeface="Raleway" charset="0"/>
              <a:cs typeface="Raleway" charset="0"/>
            </a:endParaRPr>
          </a:p>
          <a:p>
            <a:r>
              <a:rPr lang="en-US" sz="3200" dirty="0">
                <a:latin typeface="Raleway" charset="0"/>
                <a:ea typeface="Raleway" charset="0"/>
                <a:cs typeface="Raleway" charset="0"/>
              </a:rPr>
              <a:t>All G</a:t>
            </a:r>
            <a:r>
              <a:rPr lang="en-US" sz="3200" dirty="0" smtClean="0">
                <a:latin typeface="Raleway" charset="0"/>
                <a:ea typeface="Raleway" charset="0"/>
                <a:cs typeface="Raleway" charset="0"/>
              </a:rPr>
              <a:t>enotypes, Compensated Cirrhosis = 12 Weeks of Treatment</a:t>
            </a:r>
            <a:endParaRPr lang="en-US" sz="3200" dirty="0">
              <a:latin typeface="Raleway" charset="0"/>
              <a:ea typeface="Raleway" charset="0"/>
              <a:cs typeface="Raleway" charset="0"/>
            </a:endParaRPr>
          </a:p>
        </p:txBody>
      </p:sp>
    </p:spTree>
    <p:extLst>
      <p:ext uri="{BB962C8B-B14F-4D97-AF65-F5344CB8AC3E}">
        <p14:creationId xmlns:p14="http://schemas.microsoft.com/office/powerpoint/2010/main" val="5674218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6" name="Title 1"/>
          <p:cNvSpPr txBox="1">
            <a:spLocks/>
          </p:cNvSpPr>
          <p:nvPr/>
        </p:nvSpPr>
        <p:spPr>
          <a:xfrm>
            <a:off x="1228514" y="669550"/>
            <a:ext cx="10181409" cy="1054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Raleway" charset="0"/>
                <a:ea typeface="Raleway" charset="0"/>
                <a:cs typeface="Raleway" charset="0"/>
              </a:rPr>
              <a:t>glecaprevir</a:t>
            </a:r>
            <a:r>
              <a:rPr lang="en-US" dirty="0" smtClean="0">
                <a:latin typeface="Raleway" charset="0"/>
                <a:ea typeface="Raleway" charset="0"/>
                <a:cs typeface="Raleway" charset="0"/>
              </a:rPr>
              <a:t>/</a:t>
            </a:r>
            <a:r>
              <a:rPr lang="en-US" dirty="0" err="1" smtClean="0">
                <a:latin typeface="Raleway" charset="0"/>
                <a:ea typeface="Raleway" charset="0"/>
                <a:cs typeface="Raleway" charset="0"/>
              </a:rPr>
              <a:t>pibrentasvir</a:t>
            </a:r>
            <a:r>
              <a:rPr lang="en-US" dirty="0" smtClean="0">
                <a:latin typeface="Raleway" charset="0"/>
                <a:ea typeface="Raleway" charset="0"/>
                <a:cs typeface="Raleway" charset="0"/>
              </a:rPr>
              <a:t> (</a:t>
            </a:r>
            <a:r>
              <a:rPr lang="en-US" dirty="0" err="1" smtClean="0">
                <a:latin typeface="Raleway" charset="0"/>
                <a:ea typeface="Raleway" charset="0"/>
                <a:cs typeface="Raleway" charset="0"/>
              </a:rPr>
              <a:t>Mavyret</a:t>
            </a:r>
            <a:r>
              <a:rPr lang="en-US" dirty="0" smtClean="0">
                <a:latin typeface="Raleway" charset="0"/>
                <a:ea typeface="Raleway" charset="0"/>
                <a:cs typeface="Raleway" charset="0"/>
              </a:rPr>
              <a:t>®)</a:t>
            </a:r>
            <a:endParaRPr lang="en-US" dirty="0">
              <a:latin typeface="Raleway" charset="0"/>
              <a:ea typeface="Raleway" charset="0"/>
              <a:cs typeface="Raleway" charset="0"/>
            </a:endParaRPr>
          </a:p>
        </p:txBody>
      </p:sp>
      <p:sp>
        <p:nvSpPr>
          <p:cNvPr id="2" name="Rectangle 1"/>
          <p:cNvSpPr/>
          <p:nvPr/>
        </p:nvSpPr>
        <p:spPr>
          <a:xfrm>
            <a:off x="1228513" y="1694246"/>
            <a:ext cx="10181409" cy="3108543"/>
          </a:xfrm>
          <a:prstGeom prst="rect">
            <a:avLst/>
          </a:prstGeom>
        </p:spPr>
        <p:txBody>
          <a:bodyPr wrap="square">
            <a:spAutoFit/>
          </a:bodyPr>
          <a:lstStyle/>
          <a:p>
            <a:r>
              <a:rPr lang="en-US" sz="2800" dirty="0">
                <a:latin typeface="Raleway" charset="0"/>
                <a:ea typeface="Raleway" charset="0"/>
                <a:cs typeface="Raleway" charset="0"/>
              </a:rPr>
              <a:t>Most common adverse effects (~10%)</a:t>
            </a:r>
          </a:p>
          <a:p>
            <a:r>
              <a:rPr lang="en-US" sz="2800" dirty="0">
                <a:latin typeface="Raleway" charset="0"/>
                <a:ea typeface="Raleway" charset="0"/>
                <a:cs typeface="Raleway" charset="0"/>
              </a:rPr>
              <a:t>Headache</a:t>
            </a:r>
          </a:p>
          <a:p>
            <a:r>
              <a:rPr lang="en-US" sz="2800" dirty="0">
                <a:latin typeface="Raleway" charset="0"/>
                <a:ea typeface="Raleway" charset="0"/>
                <a:cs typeface="Raleway" charset="0"/>
              </a:rPr>
              <a:t>Fatigue</a:t>
            </a:r>
          </a:p>
          <a:p>
            <a:r>
              <a:rPr lang="en-US" sz="2800" dirty="0">
                <a:latin typeface="Raleway" charset="0"/>
                <a:ea typeface="Raleway" charset="0"/>
                <a:cs typeface="Raleway" charset="0"/>
              </a:rPr>
              <a:t>Child-Pugh </a:t>
            </a:r>
            <a:r>
              <a:rPr lang="en-US" sz="2800" dirty="0" smtClean="0">
                <a:latin typeface="Raleway" charset="0"/>
                <a:ea typeface="Raleway" charset="0"/>
                <a:cs typeface="Raleway" charset="0"/>
              </a:rPr>
              <a:t>Class B- Not </a:t>
            </a:r>
            <a:r>
              <a:rPr lang="en-US" sz="2800" dirty="0">
                <a:latin typeface="Raleway" charset="0"/>
                <a:ea typeface="Raleway" charset="0"/>
                <a:cs typeface="Raleway" charset="0"/>
              </a:rPr>
              <a:t>Recommended</a:t>
            </a:r>
          </a:p>
          <a:p>
            <a:r>
              <a:rPr lang="en-US" sz="2800" dirty="0" smtClean="0">
                <a:latin typeface="Raleway" charset="0"/>
                <a:ea typeface="Raleway" charset="0"/>
                <a:cs typeface="Raleway" charset="0"/>
              </a:rPr>
              <a:t>Child-Pugh Class C- Contraindicated</a:t>
            </a:r>
            <a:endParaRPr lang="en-US" sz="2800" dirty="0">
              <a:latin typeface="Raleway" charset="0"/>
              <a:ea typeface="Raleway" charset="0"/>
              <a:cs typeface="Raleway" charset="0"/>
            </a:endParaRPr>
          </a:p>
          <a:p>
            <a:r>
              <a:rPr lang="en-US" sz="2800" dirty="0">
                <a:latin typeface="Raleway" charset="0"/>
                <a:ea typeface="Raleway" charset="0"/>
                <a:cs typeface="Raleway" charset="0"/>
              </a:rPr>
              <a:t>No additional monitoring parameters provided in package insert</a:t>
            </a:r>
          </a:p>
        </p:txBody>
      </p:sp>
    </p:spTree>
    <p:extLst>
      <p:ext uri="{BB962C8B-B14F-4D97-AF65-F5344CB8AC3E}">
        <p14:creationId xmlns:p14="http://schemas.microsoft.com/office/powerpoint/2010/main" val="554729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6" name="Title 1"/>
          <p:cNvSpPr txBox="1">
            <a:spLocks/>
          </p:cNvSpPr>
          <p:nvPr/>
        </p:nvSpPr>
        <p:spPr>
          <a:xfrm>
            <a:off x="1228514" y="669550"/>
            <a:ext cx="10181409" cy="1054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Raleway" charset="0"/>
                <a:ea typeface="Raleway" charset="0"/>
                <a:cs typeface="Raleway" charset="0"/>
              </a:rPr>
              <a:t>glecaprevir</a:t>
            </a:r>
            <a:r>
              <a:rPr lang="en-US" dirty="0" smtClean="0">
                <a:latin typeface="Raleway" charset="0"/>
                <a:ea typeface="Raleway" charset="0"/>
                <a:cs typeface="Raleway" charset="0"/>
              </a:rPr>
              <a:t>/</a:t>
            </a:r>
            <a:r>
              <a:rPr lang="en-US" dirty="0" err="1" smtClean="0">
                <a:latin typeface="Raleway" charset="0"/>
                <a:ea typeface="Raleway" charset="0"/>
                <a:cs typeface="Raleway" charset="0"/>
              </a:rPr>
              <a:t>pibrentasvir</a:t>
            </a:r>
            <a:r>
              <a:rPr lang="en-US" dirty="0" smtClean="0">
                <a:latin typeface="Raleway" charset="0"/>
                <a:ea typeface="Raleway" charset="0"/>
                <a:cs typeface="Raleway" charset="0"/>
              </a:rPr>
              <a:t> (</a:t>
            </a:r>
            <a:r>
              <a:rPr lang="en-US" dirty="0" err="1" smtClean="0">
                <a:latin typeface="Raleway" charset="0"/>
                <a:ea typeface="Raleway" charset="0"/>
                <a:cs typeface="Raleway" charset="0"/>
              </a:rPr>
              <a:t>Mavyret</a:t>
            </a:r>
            <a:r>
              <a:rPr lang="en-US" dirty="0" smtClean="0">
                <a:latin typeface="Raleway" charset="0"/>
                <a:ea typeface="Raleway" charset="0"/>
                <a:cs typeface="Raleway" charset="0"/>
              </a:rPr>
              <a:t>®)</a:t>
            </a:r>
            <a:endParaRPr lang="en-US" dirty="0">
              <a:latin typeface="Raleway" charset="0"/>
              <a:ea typeface="Raleway" charset="0"/>
              <a:cs typeface="Raleway" charset="0"/>
            </a:endParaRPr>
          </a:p>
        </p:txBody>
      </p:sp>
      <p:sp>
        <p:nvSpPr>
          <p:cNvPr id="3" name="Rectangle 2"/>
          <p:cNvSpPr/>
          <p:nvPr/>
        </p:nvSpPr>
        <p:spPr>
          <a:xfrm>
            <a:off x="1228514" y="1519695"/>
            <a:ext cx="10227129" cy="4770537"/>
          </a:xfrm>
          <a:prstGeom prst="rect">
            <a:avLst/>
          </a:prstGeom>
        </p:spPr>
        <p:txBody>
          <a:bodyPr wrap="square">
            <a:spAutoFit/>
          </a:bodyPr>
          <a:lstStyle/>
          <a:p>
            <a:r>
              <a:rPr lang="en-US" sz="2000" dirty="0">
                <a:latin typeface="Raleway" charset="0"/>
                <a:ea typeface="Raleway" charset="0"/>
                <a:cs typeface="Raleway" charset="0"/>
              </a:rPr>
              <a:t>HMG-CoA Reductase Inhibitors</a:t>
            </a:r>
          </a:p>
          <a:p>
            <a:pPr lvl="1"/>
            <a:r>
              <a:rPr lang="en-US" sz="2000" dirty="0">
                <a:latin typeface="Raleway" charset="0"/>
                <a:ea typeface="Raleway" charset="0"/>
                <a:cs typeface="Raleway" charset="0"/>
              </a:rPr>
              <a:t>Levels of statin drugs are increased; doses should be adjusted per package insert</a:t>
            </a:r>
            <a:br>
              <a:rPr lang="en-US" sz="2000" dirty="0">
                <a:latin typeface="Raleway" charset="0"/>
                <a:ea typeface="Raleway" charset="0"/>
                <a:cs typeface="Raleway" charset="0"/>
              </a:rPr>
            </a:br>
            <a:endParaRPr lang="en-US" sz="2000" dirty="0">
              <a:latin typeface="Raleway" charset="0"/>
              <a:ea typeface="Raleway" charset="0"/>
              <a:cs typeface="Raleway" charset="0"/>
            </a:endParaRPr>
          </a:p>
          <a:p>
            <a:r>
              <a:rPr lang="en-US" sz="2000" dirty="0">
                <a:latin typeface="Raleway" charset="0"/>
                <a:ea typeface="Raleway" charset="0"/>
                <a:cs typeface="Raleway" charset="0"/>
              </a:rPr>
              <a:t>Omeprazole</a:t>
            </a:r>
          </a:p>
          <a:p>
            <a:pPr lvl="1"/>
            <a:r>
              <a:rPr lang="en-US" sz="2000" dirty="0">
                <a:latin typeface="Raleway" charset="0"/>
                <a:ea typeface="Raleway" charset="0"/>
                <a:cs typeface="Raleway" charset="0"/>
              </a:rPr>
              <a:t>Package insert states no dose adjustments required</a:t>
            </a:r>
          </a:p>
          <a:p>
            <a:pPr lvl="2"/>
            <a:r>
              <a:rPr lang="en-US" sz="2000" dirty="0">
                <a:latin typeface="Raleway" charset="0"/>
                <a:ea typeface="Raleway" charset="0"/>
                <a:cs typeface="Raleway" charset="0"/>
              </a:rPr>
              <a:t>40mg daily is highest dose studied</a:t>
            </a:r>
          </a:p>
          <a:p>
            <a:pPr lvl="2"/>
            <a:r>
              <a:rPr lang="en-US" sz="2000" dirty="0">
                <a:latin typeface="Raleway" charset="0"/>
                <a:ea typeface="Raleway" charset="0"/>
                <a:cs typeface="Raleway" charset="0"/>
              </a:rPr>
              <a:t>20mg: </a:t>
            </a:r>
            <a:r>
              <a:rPr lang="en-US" sz="2000" dirty="0" err="1">
                <a:latin typeface="Raleway" charset="0"/>
                <a:ea typeface="Raleway" charset="0"/>
                <a:cs typeface="Raleway" charset="0"/>
              </a:rPr>
              <a:t>Coadminister</a:t>
            </a:r>
            <a:r>
              <a:rPr lang="en-US" sz="2000" dirty="0">
                <a:latin typeface="Raleway" charset="0"/>
                <a:ea typeface="Raleway" charset="0"/>
                <a:cs typeface="Raleway" charset="0"/>
              </a:rPr>
              <a:t> with GLE/PIB </a:t>
            </a:r>
          </a:p>
          <a:p>
            <a:pPr lvl="2"/>
            <a:r>
              <a:rPr lang="en-US" sz="2000" dirty="0">
                <a:latin typeface="Raleway" charset="0"/>
                <a:ea typeface="Raleway" charset="0"/>
                <a:cs typeface="Raleway" charset="0"/>
              </a:rPr>
              <a:t>40mg: Give one hour before GLE/PIB</a:t>
            </a:r>
            <a:br>
              <a:rPr lang="en-US" sz="2000" dirty="0">
                <a:latin typeface="Raleway" charset="0"/>
                <a:ea typeface="Raleway" charset="0"/>
                <a:cs typeface="Raleway" charset="0"/>
              </a:rPr>
            </a:br>
            <a:endParaRPr lang="en-US" sz="2000" dirty="0">
              <a:latin typeface="Raleway" charset="0"/>
              <a:ea typeface="Raleway" charset="0"/>
              <a:cs typeface="Raleway" charset="0"/>
            </a:endParaRPr>
          </a:p>
          <a:p>
            <a:r>
              <a:rPr lang="en-US" sz="2000" dirty="0">
                <a:latin typeface="Raleway" charset="0"/>
                <a:ea typeface="Raleway" charset="0"/>
                <a:cs typeface="Raleway" charset="0"/>
              </a:rPr>
              <a:t>No interaction with antacids or H2 </a:t>
            </a:r>
            <a:r>
              <a:rPr lang="en-US" sz="2000" dirty="0" smtClean="0">
                <a:latin typeface="Raleway" charset="0"/>
                <a:ea typeface="Raleway" charset="0"/>
                <a:cs typeface="Raleway" charset="0"/>
              </a:rPr>
              <a:t>blockers</a:t>
            </a:r>
          </a:p>
          <a:p>
            <a:endParaRPr lang="en-US" sz="2000" dirty="0">
              <a:latin typeface="Raleway" charset="0"/>
              <a:ea typeface="Raleway" charset="0"/>
              <a:cs typeface="Raleway" charset="0"/>
            </a:endParaRPr>
          </a:p>
          <a:p>
            <a:r>
              <a:rPr lang="en-US" sz="2000" dirty="0" err="1">
                <a:latin typeface="Raleway" charset="0"/>
                <a:ea typeface="Raleway" charset="0"/>
                <a:cs typeface="Raleway" charset="0"/>
              </a:rPr>
              <a:t>Ethinyl</a:t>
            </a:r>
            <a:r>
              <a:rPr lang="en-US" sz="2000" dirty="0">
                <a:latin typeface="Raleway" charset="0"/>
                <a:ea typeface="Raleway" charset="0"/>
                <a:cs typeface="Raleway" charset="0"/>
              </a:rPr>
              <a:t> estradiol-containing </a:t>
            </a:r>
            <a:r>
              <a:rPr lang="en-US" sz="2000" dirty="0" smtClean="0">
                <a:latin typeface="Raleway" charset="0"/>
                <a:ea typeface="Raleway" charset="0"/>
                <a:cs typeface="Raleway" charset="0"/>
              </a:rPr>
              <a:t>products</a:t>
            </a:r>
          </a:p>
          <a:p>
            <a:r>
              <a:rPr lang="en-US" sz="2000" dirty="0">
                <a:latin typeface="Raleway" charset="0"/>
                <a:ea typeface="Raleway" charset="0"/>
                <a:cs typeface="Raleway" charset="0"/>
              </a:rPr>
              <a:t>	</a:t>
            </a:r>
            <a:r>
              <a:rPr lang="en-US" sz="2000" dirty="0" err="1" smtClean="0">
                <a:latin typeface="Raleway" charset="0"/>
                <a:ea typeface="Raleway" charset="0"/>
                <a:cs typeface="Raleway" charset="0"/>
              </a:rPr>
              <a:t>Coadministration</a:t>
            </a:r>
            <a:r>
              <a:rPr lang="en-US" sz="2000" dirty="0" smtClean="0">
                <a:latin typeface="Raleway" charset="0"/>
                <a:ea typeface="Raleway" charset="0"/>
                <a:cs typeface="Raleway" charset="0"/>
              </a:rPr>
              <a:t> </a:t>
            </a:r>
            <a:r>
              <a:rPr lang="en-US" sz="2000" dirty="0">
                <a:latin typeface="Raleway" charset="0"/>
                <a:ea typeface="Raleway" charset="0"/>
                <a:cs typeface="Raleway" charset="0"/>
              </a:rPr>
              <a:t>of </a:t>
            </a:r>
            <a:r>
              <a:rPr lang="en-US" sz="2000" dirty="0" err="1">
                <a:latin typeface="Raleway" charset="0"/>
                <a:ea typeface="Raleway" charset="0"/>
                <a:cs typeface="Raleway" charset="0"/>
              </a:rPr>
              <a:t>Mavyret</a:t>
            </a:r>
            <a:r>
              <a:rPr lang="en-US" sz="2000" dirty="0">
                <a:latin typeface="Raleway" charset="0"/>
                <a:ea typeface="Raleway" charset="0"/>
                <a:cs typeface="Raleway" charset="0"/>
              </a:rPr>
              <a:t> may increase the risk of ALT elevations and is not </a:t>
            </a:r>
            <a:r>
              <a:rPr lang="en-US" sz="2000" dirty="0" smtClean="0">
                <a:latin typeface="Raleway" charset="0"/>
                <a:ea typeface="Raleway" charset="0"/>
                <a:cs typeface="Raleway" charset="0"/>
              </a:rPr>
              <a:t>	recommended (</a:t>
            </a:r>
            <a:r>
              <a:rPr lang="en-US" sz="2000" dirty="0" err="1" smtClean="0">
                <a:latin typeface="Raleway" charset="0"/>
                <a:ea typeface="Raleway" charset="0"/>
                <a:cs typeface="Raleway" charset="0"/>
              </a:rPr>
              <a:t>Mirena</a:t>
            </a:r>
            <a:r>
              <a:rPr lang="en-US" sz="2000" dirty="0" smtClean="0">
                <a:latin typeface="Raleway" charset="0"/>
                <a:ea typeface="Raleway" charset="0"/>
                <a:cs typeface="Raleway" charset="0"/>
              </a:rPr>
              <a:t>, </a:t>
            </a:r>
            <a:r>
              <a:rPr lang="en-US" sz="2000" dirty="0" err="1" smtClean="0">
                <a:latin typeface="Raleway" charset="0"/>
                <a:ea typeface="Raleway" charset="0"/>
                <a:cs typeface="Raleway" charset="0"/>
              </a:rPr>
              <a:t>Paraguard</a:t>
            </a:r>
            <a:r>
              <a:rPr lang="en-US" sz="2000" dirty="0" smtClean="0">
                <a:latin typeface="Raleway" charset="0"/>
                <a:ea typeface="Raleway" charset="0"/>
                <a:cs typeface="Raleway" charset="0"/>
              </a:rPr>
              <a:t>, </a:t>
            </a:r>
            <a:r>
              <a:rPr lang="en-US" sz="2000" dirty="0" err="1" smtClean="0">
                <a:latin typeface="Raleway" charset="0"/>
                <a:ea typeface="Raleway" charset="0"/>
                <a:cs typeface="Raleway" charset="0"/>
              </a:rPr>
              <a:t>Nexplanon</a:t>
            </a:r>
            <a:r>
              <a:rPr lang="en-US" sz="2000" dirty="0" smtClean="0">
                <a:latin typeface="Raleway" charset="0"/>
                <a:ea typeface="Raleway" charset="0"/>
                <a:cs typeface="Raleway" charset="0"/>
              </a:rPr>
              <a:t>, Mini-pill)</a:t>
            </a:r>
            <a:endParaRPr lang="en-US" sz="2000" dirty="0">
              <a:latin typeface="Raleway" charset="0"/>
              <a:ea typeface="Raleway" charset="0"/>
              <a:cs typeface="Raleway" charset="0"/>
            </a:endParaRPr>
          </a:p>
          <a:p>
            <a:endParaRPr lang="en-US" sz="2400" dirty="0"/>
          </a:p>
        </p:txBody>
      </p:sp>
    </p:spTree>
    <p:extLst>
      <p:ext uri="{BB962C8B-B14F-4D97-AF65-F5344CB8AC3E}">
        <p14:creationId xmlns:p14="http://schemas.microsoft.com/office/powerpoint/2010/main" val="13288890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6" name="Title 1"/>
          <p:cNvSpPr txBox="1">
            <a:spLocks/>
          </p:cNvSpPr>
          <p:nvPr/>
        </p:nvSpPr>
        <p:spPr>
          <a:xfrm>
            <a:off x="1228514" y="669550"/>
            <a:ext cx="10181409" cy="1054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Raleway" charset="0"/>
                <a:ea typeface="Raleway" charset="0"/>
                <a:cs typeface="Raleway" charset="0"/>
              </a:rPr>
              <a:t>glecaprevir</a:t>
            </a:r>
            <a:r>
              <a:rPr lang="en-US" dirty="0" smtClean="0">
                <a:latin typeface="Raleway" charset="0"/>
                <a:ea typeface="Raleway" charset="0"/>
                <a:cs typeface="Raleway" charset="0"/>
              </a:rPr>
              <a:t>/</a:t>
            </a:r>
            <a:r>
              <a:rPr lang="en-US" dirty="0" err="1" smtClean="0">
                <a:latin typeface="Raleway" charset="0"/>
                <a:ea typeface="Raleway" charset="0"/>
                <a:cs typeface="Raleway" charset="0"/>
              </a:rPr>
              <a:t>pibrentasvir</a:t>
            </a:r>
            <a:r>
              <a:rPr lang="en-US" dirty="0" smtClean="0">
                <a:latin typeface="Raleway" charset="0"/>
                <a:ea typeface="Raleway" charset="0"/>
                <a:cs typeface="Raleway" charset="0"/>
              </a:rPr>
              <a:t> (</a:t>
            </a:r>
            <a:r>
              <a:rPr lang="en-US" dirty="0" err="1" smtClean="0">
                <a:latin typeface="Raleway" charset="0"/>
                <a:ea typeface="Raleway" charset="0"/>
                <a:cs typeface="Raleway" charset="0"/>
              </a:rPr>
              <a:t>Mavyret</a:t>
            </a:r>
            <a:r>
              <a:rPr lang="en-US" dirty="0" smtClean="0">
                <a:latin typeface="Raleway" charset="0"/>
                <a:ea typeface="Raleway" charset="0"/>
                <a:cs typeface="Raleway" charset="0"/>
              </a:rPr>
              <a:t>®)</a:t>
            </a:r>
            <a:endParaRPr lang="en-US" dirty="0">
              <a:latin typeface="Raleway" charset="0"/>
              <a:ea typeface="Raleway" charset="0"/>
              <a:cs typeface="Raleway" charset="0"/>
            </a:endParaRPr>
          </a:p>
        </p:txBody>
      </p:sp>
      <p:sp>
        <p:nvSpPr>
          <p:cNvPr id="3" name="Rectangle 2"/>
          <p:cNvSpPr/>
          <p:nvPr/>
        </p:nvSpPr>
        <p:spPr>
          <a:xfrm>
            <a:off x="1228514" y="1519695"/>
            <a:ext cx="10227129" cy="4893647"/>
          </a:xfrm>
          <a:prstGeom prst="rect">
            <a:avLst/>
          </a:prstGeom>
        </p:spPr>
        <p:txBody>
          <a:bodyPr wrap="square">
            <a:spAutoFit/>
          </a:bodyPr>
          <a:lstStyle/>
          <a:p>
            <a:r>
              <a:rPr lang="en-US" sz="2400" dirty="0" smtClean="0">
                <a:latin typeface="Raleway" charset="0"/>
                <a:ea typeface="Raleway" charset="0"/>
                <a:cs typeface="Raleway" charset="0"/>
              </a:rPr>
              <a:t>Other Considerations</a:t>
            </a:r>
          </a:p>
          <a:p>
            <a:endParaRPr lang="en-US" sz="2400" dirty="0">
              <a:latin typeface="Raleway" charset="0"/>
              <a:ea typeface="Raleway" charset="0"/>
              <a:cs typeface="Raleway" charset="0"/>
            </a:endParaRPr>
          </a:p>
          <a:p>
            <a:r>
              <a:rPr lang="en-US" sz="2400" dirty="0" smtClean="0">
                <a:latin typeface="Raleway" charset="0"/>
                <a:ea typeface="Raleway" charset="0"/>
                <a:cs typeface="Raleway" charset="0"/>
              </a:rPr>
              <a:t>Check HBV Status to Monitor for Reactivation</a:t>
            </a:r>
          </a:p>
          <a:p>
            <a:r>
              <a:rPr lang="en-US" sz="2400" dirty="0">
                <a:latin typeface="Raleway" charset="0"/>
                <a:ea typeface="Raleway" charset="0"/>
                <a:cs typeface="Raleway" charset="0"/>
              </a:rPr>
              <a:t>	</a:t>
            </a:r>
            <a:r>
              <a:rPr lang="en-US" sz="2400" dirty="0" smtClean="0">
                <a:latin typeface="Raleway" charset="0"/>
                <a:ea typeface="Raleway" charset="0"/>
                <a:cs typeface="Raleway" charset="0"/>
              </a:rPr>
              <a:t>If positive </a:t>
            </a:r>
            <a:r>
              <a:rPr lang="en-US" sz="2400" dirty="0" err="1" smtClean="0">
                <a:latin typeface="Raleway" charset="0"/>
                <a:ea typeface="Raleway" charset="0"/>
                <a:cs typeface="Raleway" charset="0"/>
              </a:rPr>
              <a:t>HBsAg</a:t>
            </a:r>
            <a:r>
              <a:rPr lang="en-US" sz="2400" dirty="0" smtClean="0">
                <a:latin typeface="Raleway" charset="0"/>
                <a:ea typeface="Raleway" charset="0"/>
                <a:cs typeface="Raleway" charset="0"/>
              </a:rPr>
              <a:t> or anti-</a:t>
            </a:r>
            <a:r>
              <a:rPr lang="en-US" sz="2400" dirty="0" err="1" smtClean="0">
                <a:latin typeface="Raleway" charset="0"/>
                <a:ea typeface="Raleway" charset="0"/>
                <a:cs typeface="Raleway" charset="0"/>
              </a:rPr>
              <a:t>HBc</a:t>
            </a:r>
            <a:r>
              <a:rPr lang="en-US" sz="2400" dirty="0" smtClean="0">
                <a:latin typeface="Raleway" charset="0"/>
                <a:ea typeface="Raleway" charset="0"/>
                <a:cs typeface="Raleway" charset="0"/>
              </a:rPr>
              <a:t>, FOLLOW ALGORITHM for </a:t>
            </a:r>
            <a:r>
              <a:rPr lang="en-US" sz="2400" dirty="0" err="1" smtClean="0">
                <a:latin typeface="Raleway" charset="0"/>
                <a:ea typeface="Raleway" charset="0"/>
                <a:cs typeface="Raleway" charset="0"/>
              </a:rPr>
              <a:t>Hep</a:t>
            </a:r>
            <a:r>
              <a:rPr lang="en-US" sz="2400" dirty="0" smtClean="0">
                <a:latin typeface="Raleway" charset="0"/>
                <a:ea typeface="Raleway" charset="0"/>
                <a:cs typeface="Raleway" charset="0"/>
              </a:rPr>
              <a:t> B Reactivation</a:t>
            </a:r>
          </a:p>
          <a:p>
            <a:endParaRPr lang="en-US" sz="2400" dirty="0" smtClean="0">
              <a:latin typeface="Raleway" charset="0"/>
              <a:ea typeface="Raleway" charset="0"/>
              <a:cs typeface="Raleway" charset="0"/>
            </a:endParaRPr>
          </a:p>
          <a:p>
            <a:r>
              <a:rPr lang="en-US" sz="2400" dirty="0" smtClean="0">
                <a:latin typeface="Raleway" charset="0"/>
                <a:ea typeface="Raleway" charset="0"/>
                <a:cs typeface="Raleway" charset="0"/>
              </a:rPr>
              <a:t>Pregnancy Risk</a:t>
            </a:r>
          </a:p>
          <a:p>
            <a:endParaRPr lang="en-US" sz="2400" dirty="0">
              <a:latin typeface="Raleway" charset="0"/>
              <a:ea typeface="Raleway" charset="0"/>
              <a:cs typeface="Raleway" charset="0"/>
            </a:endParaRPr>
          </a:p>
          <a:p>
            <a:r>
              <a:rPr lang="en-US" sz="2400" dirty="0" smtClean="0">
                <a:latin typeface="Raleway" charset="0"/>
                <a:ea typeface="Raleway" charset="0"/>
                <a:cs typeface="Raleway" charset="0"/>
              </a:rPr>
              <a:t>Check for Medication Interactions: HEP Drug Interactions</a:t>
            </a:r>
          </a:p>
          <a:p>
            <a:endParaRPr lang="en-US" sz="2400" dirty="0" smtClean="0">
              <a:latin typeface="Raleway" charset="0"/>
              <a:ea typeface="Raleway" charset="0"/>
              <a:cs typeface="Raleway" charset="0"/>
            </a:endParaRPr>
          </a:p>
          <a:p>
            <a:r>
              <a:rPr lang="en-US" sz="2400" dirty="0">
                <a:latin typeface="Raleway" charset="0"/>
                <a:ea typeface="Raleway" charset="0"/>
                <a:cs typeface="Raleway" charset="0"/>
                <a:hlinkClick r:id="rId2"/>
              </a:rPr>
              <a:t>https://www.hep-druginteractions.org</a:t>
            </a:r>
            <a:r>
              <a:rPr lang="en-US" sz="2400" dirty="0" smtClean="0">
                <a:latin typeface="Raleway" charset="0"/>
                <a:ea typeface="Raleway" charset="0"/>
                <a:cs typeface="Raleway" charset="0"/>
                <a:hlinkClick r:id="rId2"/>
              </a:rPr>
              <a:t>/</a:t>
            </a:r>
            <a:endParaRPr lang="en-US" sz="2400" dirty="0" smtClean="0">
              <a:latin typeface="Raleway" charset="0"/>
              <a:ea typeface="Raleway" charset="0"/>
              <a:cs typeface="Raleway" charset="0"/>
            </a:endParaRPr>
          </a:p>
          <a:p>
            <a:endParaRPr lang="en-US" sz="2400" dirty="0"/>
          </a:p>
          <a:p>
            <a:endParaRPr lang="en-US" sz="2400" dirty="0"/>
          </a:p>
        </p:txBody>
      </p:sp>
    </p:spTree>
    <p:extLst>
      <p:ext uri="{BB962C8B-B14F-4D97-AF65-F5344CB8AC3E}">
        <p14:creationId xmlns:p14="http://schemas.microsoft.com/office/powerpoint/2010/main" val="2061772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17474" y="699246"/>
            <a:ext cx="10104120" cy="6370975"/>
          </a:xfrm>
          <a:prstGeom prst="rect">
            <a:avLst/>
          </a:prstGeom>
        </p:spPr>
        <p:txBody>
          <a:bodyPr wrap="square">
            <a:spAutoFit/>
          </a:bodyPr>
          <a:lstStyle/>
          <a:p>
            <a:r>
              <a:rPr lang="en-US" sz="3600" dirty="0" smtClean="0">
                <a:latin typeface="Raleway" charset="0"/>
                <a:ea typeface="Raleway" charset="0"/>
                <a:cs typeface="Raleway" charset="0"/>
              </a:rPr>
              <a:t>Start 8 Week Treatment With </a:t>
            </a:r>
            <a:r>
              <a:rPr lang="en-US" sz="3600" dirty="0" err="1" smtClean="0">
                <a:latin typeface="Raleway" charset="0"/>
                <a:ea typeface="Raleway" charset="0"/>
                <a:cs typeface="Raleway" charset="0"/>
              </a:rPr>
              <a:t>Mavyret</a:t>
            </a:r>
            <a:endParaRPr lang="en-US" sz="3600" dirty="0" smtClean="0">
              <a:latin typeface="Raleway" charset="0"/>
              <a:ea typeface="Raleway" charset="0"/>
              <a:cs typeface="Raleway" charset="0"/>
            </a:endParaRP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Baseline Labs</a:t>
            </a:r>
          </a:p>
          <a:p>
            <a:r>
              <a:rPr lang="en-US" sz="3600" dirty="0">
                <a:latin typeface="Raleway" charset="0"/>
                <a:ea typeface="Raleway" charset="0"/>
                <a:cs typeface="Raleway" charset="0"/>
              </a:rPr>
              <a:t>	</a:t>
            </a:r>
            <a:r>
              <a:rPr lang="en-US" sz="2400" dirty="0" smtClean="0">
                <a:latin typeface="Raleway" charset="0"/>
                <a:ea typeface="Raleway" charset="0"/>
                <a:cs typeface="Raleway" charset="0"/>
              </a:rPr>
              <a:t>Serum Creatinine, Hepatic Function Panel: 	Albumin, Total 	Bilirubin, Direct Bilirubin, 	ALT, AST, </a:t>
            </a:r>
            <a:r>
              <a:rPr lang="en-US" sz="2400" dirty="0" err="1" smtClean="0">
                <a:latin typeface="Raleway" charset="0"/>
                <a:ea typeface="Raleway" charset="0"/>
                <a:cs typeface="Raleway" charset="0"/>
              </a:rPr>
              <a:t>Alk</a:t>
            </a:r>
            <a:r>
              <a:rPr lang="en-US" sz="2400" dirty="0" smtClean="0">
                <a:latin typeface="Raleway" charset="0"/>
                <a:ea typeface="Raleway" charset="0"/>
                <a:cs typeface="Raleway" charset="0"/>
              </a:rPr>
              <a:t> </a:t>
            </a:r>
            <a:r>
              <a:rPr lang="en-US" sz="2400" dirty="0" err="1" smtClean="0">
                <a:latin typeface="Raleway" charset="0"/>
                <a:ea typeface="Raleway" charset="0"/>
                <a:cs typeface="Raleway" charset="0"/>
              </a:rPr>
              <a:t>Phos</a:t>
            </a:r>
            <a:r>
              <a:rPr lang="en-US" sz="2400" dirty="0" smtClean="0">
                <a:latin typeface="Raleway" charset="0"/>
                <a:ea typeface="Raleway" charset="0"/>
                <a:cs typeface="Raleway" charset="0"/>
              </a:rPr>
              <a:t>, CBC, INR, </a:t>
            </a:r>
            <a:r>
              <a:rPr lang="en-US" sz="2400" dirty="0" err="1" smtClean="0">
                <a:latin typeface="Raleway" charset="0"/>
                <a:ea typeface="Raleway" charset="0"/>
                <a:cs typeface="Raleway" charset="0"/>
              </a:rPr>
              <a:t>HBsAg</a:t>
            </a:r>
            <a:r>
              <a:rPr lang="en-US" sz="2400" dirty="0" smtClean="0">
                <a:latin typeface="Raleway" charset="0"/>
                <a:ea typeface="Raleway" charset="0"/>
                <a:cs typeface="Raleway" charset="0"/>
              </a:rPr>
              <a:t>, 	anti-HB core, and anti-HBs</a:t>
            </a:r>
          </a:p>
          <a:p>
            <a:r>
              <a:rPr lang="en-US" sz="3600" dirty="0" smtClean="0">
                <a:latin typeface="Raleway" charset="0"/>
                <a:ea typeface="Raleway" charset="0"/>
                <a:cs typeface="Raleway" charset="0"/>
              </a:rPr>
              <a:t>Return at 4 Weeks </a:t>
            </a:r>
            <a:r>
              <a:rPr lang="en-US" sz="3600" dirty="0">
                <a:latin typeface="Raleway" charset="0"/>
                <a:ea typeface="Raleway" charset="0"/>
                <a:cs typeface="Raleway" charset="0"/>
              </a:rPr>
              <a:t>	</a:t>
            </a:r>
            <a:endParaRPr lang="en-US" sz="3600" dirty="0" smtClean="0">
              <a:latin typeface="Raleway" charset="0"/>
              <a:ea typeface="Raleway" charset="0"/>
              <a:cs typeface="Raleway" charset="0"/>
            </a:endParaRPr>
          </a:p>
          <a:p>
            <a:r>
              <a:rPr lang="en-US" sz="3600" dirty="0" smtClean="0">
                <a:latin typeface="Raleway" charset="0"/>
                <a:ea typeface="Raleway" charset="0"/>
                <a:cs typeface="Raleway" charset="0"/>
              </a:rPr>
              <a:t>	HCV RNA- Should be Undetectable</a:t>
            </a:r>
          </a:p>
          <a:p>
            <a:r>
              <a:rPr lang="en-US" sz="3600" dirty="0">
                <a:latin typeface="Raleway" charset="0"/>
                <a:ea typeface="Raleway" charset="0"/>
                <a:cs typeface="Raleway" charset="0"/>
              </a:rPr>
              <a:t>	</a:t>
            </a:r>
            <a:r>
              <a:rPr lang="en-US" sz="2400" dirty="0" smtClean="0">
                <a:latin typeface="Raleway" charset="0"/>
                <a:ea typeface="Raleway" charset="0"/>
                <a:cs typeface="Raleway" charset="0"/>
              </a:rPr>
              <a:t>Serum Creatinine, Hepatic Function Panel, CBC</a:t>
            </a:r>
          </a:p>
          <a:p>
            <a:r>
              <a:rPr lang="en-US" sz="3600" dirty="0" smtClean="0">
                <a:latin typeface="Raleway" charset="0"/>
                <a:ea typeface="Raleway" charset="0"/>
                <a:cs typeface="Raleway" charset="0"/>
              </a:rPr>
              <a:t>Return at 8 Weeks</a:t>
            </a:r>
          </a:p>
          <a:p>
            <a:r>
              <a:rPr lang="en-US" sz="3600" dirty="0">
                <a:latin typeface="Raleway" charset="0"/>
                <a:ea typeface="Raleway" charset="0"/>
                <a:cs typeface="Raleway" charset="0"/>
              </a:rPr>
              <a:t>	</a:t>
            </a:r>
            <a:r>
              <a:rPr lang="en-US" sz="3600" dirty="0" smtClean="0">
                <a:latin typeface="Raleway" charset="0"/>
                <a:ea typeface="Raleway" charset="0"/>
                <a:cs typeface="Raleway" charset="0"/>
              </a:rPr>
              <a:t>HCV RNA- Should be Undetectable</a:t>
            </a:r>
          </a:p>
          <a:p>
            <a:endParaRPr lang="en-US" sz="3600" dirty="0" smtClean="0">
              <a:latin typeface="Raleway" charset="0"/>
              <a:ea typeface="Raleway" charset="0"/>
              <a:cs typeface="Raleway" charset="0"/>
            </a:endParaRPr>
          </a:p>
          <a:p>
            <a:r>
              <a:rPr lang="en-US" sz="3600" dirty="0">
                <a:latin typeface="Raleway" charset="0"/>
                <a:ea typeface="Raleway" charset="0"/>
                <a:cs typeface="Raleway" charset="0"/>
              </a:rPr>
              <a:t>	</a:t>
            </a:r>
            <a:endParaRPr lang="en-US" sz="3600" dirty="0" smtClean="0">
              <a:latin typeface="Raleway" charset="0"/>
              <a:ea typeface="Raleway" charset="0"/>
              <a:cs typeface="Raleway" charset="0"/>
            </a:endParaRP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Tree>
    <p:extLst>
      <p:ext uri="{BB962C8B-B14F-4D97-AF65-F5344CB8AC3E}">
        <p14:creationId xmlns:p14="http://schemas.microsoft.com/office/powerpoint/2010/main" val="644571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4000">
                <a:latin typeface="Raleway" charset="0"/>
                <a:ea typeface="Raleway" charset="0"/>
                <a:cs typeface="Raleway" charset="0"/>
              </a:rPr>
              <a:t>HCV Screening, Management, &amp; Treatment Guidelines</a:t>
            </a:r>
            <a:endParaRPr lang="en-US" sz="4000" dirty="0">
              <a:latin typeface="Raleway" charset="0"/>
              <a:ea typeface="Raleway" charset="0"/>
              <a:cs typeface="Raleway" charset="0"/>
            </a:endParaRPr>
          </a:p>
        </p:txBody>
      </p:sp>
      <p:sp>
        <p:nvSpPr>
          <p:cNvPr id="3" name="Subtitle 2"/>
          <p:cNvSpPr>
            <a:spLocks noGrp="1"/>
          </p:cNvSpPr>
          <p:nvPr>
            <p:ph type="subTitle" idx="1"/>
          </p:nvPr>
        </p:nvSpPr>
        <p:spPr>
          <a:xfrm>
            <a:off x="1524000" y="5118867"/>
            <a:ext cx="9144000" cy="1655762"/>
          </a:xfrm>
        </p:spPr>
        <p:txBody>
          <a:bodyPr/>
          <a:lstStyle/>
          <a:p>
            <a:pPr algn="l">
              <a:lnSpc>
                <a:spcPct val="100000"/>
              </a:lnSpc>
            </a:pPr>
            <a:r>
              <a:rPr lang="en-US" dirty="0" smtClean="0">
                <a:latin typeface="Raleway" charset="0"/>
                <a:ea typeface="Raleway" charset="0"/>
                <a:cs typeface="Raleway" charset="0"/>
              </a:rPr>
              <a:t>Justin Iwasaki MD MPH</a:t>
            </a:r>
          </a:p>
          <a:p>
            <a:pPr algn="l">
              <a:lnSpc>
                <a:spcPct val="100000"/>
              </a:lnSpc>
            </a:pPr>
            <a:r>
              <a:rPr lang="en-US" dirty="0" smtClean="0">
                <a:latin typeface="Raleway" charset="0"/>
                <a:ea typeface="Raleway" charset="0"/>
                <a:cs typeface="Raleway" charset="0"/>
              </a:rPr>
              <a:t>Executive Medical Director</a:t>
            </a:r>
          </a:p>
          <a:p>
            <a:pPr algn="l">
              <a:lnSpc>
                <a:spcPct val="100000"/>
              </a:lnSpc>
            </a:pPr>
            <a:r>
              <a:rPr lang="en-US" dirty="0" smtClean="0">
                <a:latin typeface="Raleway" charset="0"/>
                <a:ea typeface="Raleway" charset="0"/>
                <a:cs typeface="Raleway" charset="0"/>
              </a:rPr>
              <a:t>Lummi Tribal Health Center</a:t>
            </a:r>
            <a:endParaRPr lang="en-US" dirty="0">
              <a:latin typeface="Raleway" charset="0"/>
              <a:ea typeface="Raleway" charset="0"/>
              <a:cs typeface="Raleway" charset="0"/>
            </a:endParaRPr>
          </a:p>
        </p:txBody>
      </p:sp>
    </p:spTree>
    <p:extLst>
      <p:ext uri="{BB962C8B-B14F-4D97-AF65-F5344CB8AC3E}">
        <p14:creationId xmlns:p14="http://schemas.microsoft.com/office/powerpoint/2010/main" val="7446545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pic>
        <p:nvPicPr>
          <p:cNvPr id="1026" name="Picture 2" descr="his graphic shows common time points for measurement of HCV RNA levels after comp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61" y="457834"/>
            <a:ext cx="8853225" cy="5411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0463" y="5997844"/>
            <a:ext cx="6368143" cy="461665"/>
          </a:xfrm>
          <a:prstGeom prst="rect">
            <a:avLst/>
          </a:prstGeom>
          <a:noFill/>
        </p:spPr>
        <p:txBody>
          <a:bodyPr wrap="square" rtlCol="0">
            <a:spAutoFit/>
          </a:bodyPr>
          <a:lstStyle/>
          <a:p>
            <a:r>
              <a:rPr lang="en-US" sz="2400" dirty="0" smtClean="0">
                <a:latin typeface="Raleway" charset="0"/>
                <a:ea typeface="Raleway" charset="0"/>
                <a:cs typeface="Raleway" charset="0"/>
              </a:rPr>
              <a:t>SVR = Sustained </a:t>
            </a:r>
            <a:r>
              <a:rPr lang="en-US" sz="2400" dirty="0" err="1" smtClean="0">
                <a:latin typeface="Raleway" charset="0"/>
                <a:ea typeface="Raleway" charset="0"/>
                <a:cs typeface="Raleway" charset="0"/>
              </a:rPr>
              <a:t>Virologic</a:t>
            </a:r>
            <a:r>
              <a:rPr lang="en-US" sz="2400" dirty="0" smtClean="0">
                <a:latin typeface="Raleway" charset="0"/>
                <a:ea typeface="Raleway" charset="0"/>
                <a:cs typeface="Raleway" charset="0"/>
              </a:rPr>
              <a:t> Response = Cure</a:t>
            </a:r>
            <a:endParaRPr lang="en-US" sz="2400" dirty="0">
              <a:latin typeface="Raleway" charset="0"/>
              <a:ea typeface="Raleway" charset="0"/>
              <a:cs typeface="Raleway" charset="0"/>
            </a:endParaRPr>
          </a:p>
        </p:txBody>
      </p:sp>
    </p:spTree>
    <p:extLst>
      <p:ext uri="{BB962C8B-B14F-4D97-AF65-F5344CB8AC3E}">
        <p14:creationId xmlns:p14="http://schemas.microsoft.com/office/powerpoint/2010/main" val="16942860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17475" y="1755802"/>
            <a:ext cx="10104120" cy="3416320"/>
          </a:xfrm>
          <a:prstGeom prst="rect">
            <a:avLst/>
          </a:prstGeom>
        </p:spPr>
        <p:txBody>
          <a:bodyPr wrap="square">
            <a:spAutoFit/>
          </a:bodyPr>
          <a:lstStyle/>
          <a:p>
            <a:r>
              <a:rPr lang="en-US" sz="3600" dirty="0" smtClean="0">
                <a:latin typeface="Raleway" charset="0"/>
                <a:ea typeface="Raleway" charset="0"/>
                <a:cs typeface="Raleway" charset="0"/>
              </a:rPr>
              <a:t>Approach When HCV RNA Detectable at Treatment Week 4</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Recheck HCV RNA Week 6. If 10-fold increase, stop treatment/consult expert. If persistent low level viremia, </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2" name="Rectangle 1"/>
          <p:cNvSpPr/>
          <p:nvPr/>
        </p:nvSpPr>
        <p:spPr>
          <a:xfrm>
            <a:off x="6716908" y="6228677"/>
            <a:ext cx="5354927" cy="369332"/>
          </a:xfrm>
          <a:prstGeom prst="rect">
            <a:avLst/>
          </a:prstGeom>
        </p:spPr>
        <p:txBody>
          <a:bodyPr wrap="none">
            <a:spAutoFit/>
          </a:bodyPr>
          <a:lstStyle/>
          <a:p>
            <a:r>
              <a:rPr lang="en-US" dirty="0"/>
              <a:t>https://</a:t>
            </a:r>
            <a:r>
              <a:rPr lang="en-US" dirty="0" err="1"/>
              <a:t>www.hepatitisc.uw.edu</a:t>
            </a:r>
            <a:r>
              <a:rPr lang="en-US" dirty="0"/>
              <a:t>/go/treatment-infection</a:t>
            </a:r>
          </a:p>
        </p:txBody>
      </p:sp>
    </p:spTree>
    <p:extLst>
      <p:ext uri="{BB962C8B-B14F-4D97-AF65-F5344CB8AC3E}">
        <p14:creationId xmlns:p14="http://schemas.microsoft.com/office/powerpoint/2010/main" val="13597338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01147" y="568617"/>
            <a:ext cx="10104120" cy="4770537"/>
          </a:xfrm>
          <a:prstGeom prst="rect">
            <a:avLst/>
          </a:prstGeom>
        </p:spPr>
        <p:txBody>
          <a:bodyPr wrap="square">
            <a:spAutoFit/>
          </a:bodyPr>
          <a:lstStyle/>
          <a:p>
            <a:r>
              <a:rPr lang="en-US" sz="3600" dirty="0" smtClean="0">
                <a:latin typeface="Raleway" charset="0"/>
                <a:ea typeface="Raleway" charset="0"/>
                <a:cs typeface="Raleway" charset="0"/>
              </a:rPr>
              <a:t>Management of Abnormal ALT at Week 4 of Therapy</a:t>
            </a:r>
          </a:p>
          <a:p>
            <a:endParaRPr lang="en-US" sz="3600" dirty="0">
              <a:latin typeface="Raleway" charset="0"/>
              <a:ea typeface="Raleway" charset="0"/>
              <a:cs typeface="Raleway" charset="0"/>
            </a:endParaRPr>
          </a:p>
          <a:p>
            <a:r>
              <a:rPr lang="en-US" sz="2800" dirty="0" smtClean="0">
                <a:latin typeface="Raleway" charset="0"/>
                <a:ea typeface="Raleway" charset="0"/>
                <a:cs typeface="Raleway" charset="0"/>
              </a:rPr>
              <a:t>If 10-fold or Greater Increase in ALT- STOP Treatment</a:t>
            </a:r>
          </a:p>
          <a:p>
            <a:endParaRPr lang="en-US" sz="2800" dirty="0">
              <a:latin typeface="Raleway" charset="0"/>
              <a:ea typeface="Raleway" charset="0"/>
              <a:cs typeface="Raleway" charset="0"/>
            </a:endParaRPr>
          </a:p>
          <a:p>
            <a:r>
              <a:rPr lang="en-US" sz="2800" dirty="0" smtClean="0">
                <a:latin typeface="Raleway" charset="0"/>
                <a:ea typeface="Raleway" charset="0"/>
                <a:cs typeface="Raleway" charset="0"/>
              </a:rPr>
              <a:t>If Less than 10-fold increase but symptomatic hepatitis (weakness, jaundice, nausea, vomiting_- STOP Treatment</a:t>
            </a:r>
          </a:p>
          <a:p>
            <a:endParaRPr lang="en-US" sz="2800" dirty="0">
              <a:latin typeface="Raleway" charset="0"/>
              <a:ea typeface="Raleway" charset="0"/>
              <a:cs typeface="Raleway" charset="0"/>
            </a:endParaRPr>
          </a:p>
          <a:p>
            <a:r>
              <a:rPr lang="en-US" sz="2800" dirty="0" smtClean="0">
                <a:latin typeface="Raleway" charset="0"/>
                <a:ea typeface="Raleway" charset="0"/>
                <a:cs typeface="Raleway" charset="0"/>
              </a:rPr>
              <a:t>If Less than 10-fold and asymptomatic, recheck ALT 6 and 8 weeks. Consult. </a:t>
            </a:r>
          </a:p>
        </p:txBody>
      </p: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2" name="Rectangle 1"/>
          <p:cNvSpPr/>
          <p:nvPr/>
        </p:nvSpPr>
        <p:spPr>
          <a:xfrm>
            <a:off x="6716908" y="6228677"/>
            <a:ext cx="5354927" cy="369332"/>
          </a:xfrm>
          <a:prstGeom prst="rect">
            <a:avLst/>
          </a:prstGeom>
        </p:spPr>
        <p:txBody>
          <a:bodyPr wrap="none">
            <a:spAutoFit/>
          </a:bodyPr>
          <a:lstStyle/>
          <a:p>
            <a:r>
              <a:rPr lang="en-US" dirty="0"/>
              <a:t>https://</a:t>
            </a:r>
            <a:r>
              <a:rPr lang="en-US" dirty="0" err="1"/>
              <a:t>www.hepatitisc.uw.edu</a:t>
            </a:r>
            <a:r>
              <a:rPr lang="en-US" dirty="0"/>
              <a:t>/go/treatment-infection</a:t>
            </a:r>
          </a:p>
        </p:txBody>
      </p:sp>
    </p:spTree>
    <p:extLst>
      <p:ext uri="{BB962C8B-B14F-4D97-AF65-F5344CB8AC3E}">
        <p14:creationId xmlns:p14="http://schemas.microsoft.com/office/powerpoint/2010/main" val="369005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6228677"/>
            <a:ext cx="2453640" cy="523220"/>
          </a:xfrm>
          <a:prstGeom prst="rect">
            <a:avLst/>
          </a:prstGeom>
          <a:noFill/>
        </p:spPr>
        <p:txBody>
          <a:bodyPr wrap="square" rtlCol="0">
            <a:spAutoFit/>
          </a:bodyPr>
          <a:lstStyle/>
          <a:p>
            <a:r>
              <a:rPr lang="en-US" sz="2800" dirty="0" smtClean="0">
                <a:latin typeface="Raleway" charset="0"/>
                <a:ea typeface="Raleway" charset="0"/>
                <a:cs typeface="Raleway" charset="0"/>
              </a:rPr>
              <a:t>Treatment</a:t>
            </a:r>
            <a:r>
              <a:rPr lang="en-US" dirty="0" smtClean="0">
                <a:latin typeface="Raleway" charset="0"/>
                <a:ea typeface="Raleway" charset="0"/>
                <a:cs typeface="Raleway" charset="0"/>
              </a:rPr>
              <a:t> </a:t>
            </a:r>
          </a:p>
        </p:txBody>
      </p:sp>
      <p:sp>
        <p:nvSpPr>
          <p:cNvPr id="2" name="Rectangle 1"/>
          <p:cNvSpPr/>
          <p:nvPr/>
        </p:nvSpPr>
        <p:spPr>
          <a:xfrm>
            <a:off x="6716908" y="6228677"/>
            <a:ext cx="5354927" cy="369332"/>
          </a:xfrm>
          <a:prstGeom prst="rect">
            <a:avLst/>
          </a:prstGeom>
        </p:spPr>
        <p:txBody>
          <a:bodyPr wrap="none">
            <a:spAutoFit/>
          </a:bodyPr>
          <a:lstStyle/>
          <a:p>
            <a:r>
              <a:rPr lang="en-US" dirty="0"/>
              <a:t>https://</a:t>
            </a:r>
            <a:r>
              <a:rPr lang="en-US" dirty="0" err="1"/>
              <a:t>www.hepatitisc.uw.edu</a:t>
            </a:r>
            <a:r>
              <a:rPr lang="en-US" dirty="0"/>
              <a:t>/go/treatment-infection</a:t>
            </a:r>
          </a:p>
        </p:txBody>
      </p:sp>
      <p:sp>
        <p:nvSpPr>
          <p:cNvPr id="5" name="Rectangle 4"/>
          <p:cNvSpPr/>
          <p:nvPr/>
        </p:nvSpPr>
        <p:spPr>
          <a:xfrm>
            <a:off x="1117475" y="699245"/>
            <a:ext cx="10104120" cy="5016758"/>
          </a:xfrm>
          <a:prstGeom prst="rect">
            <a:avLst/>
          </a:prstGeom>
        </p:spPr>
        <p:txBody>
          <a:bodyPr wrap="square">
            <a:spAutoFit/>
          </a:bodyPr>
          <a:lstStyle/>
          <a:p>
            <a:r>
              <a:rPr lang="en-US" sz="3200" dirty="0" smtClean="0">
                <a:latin typeface="Raleway" charset="0"/>
                <a:ea typeface="Raleway" charset="0"/>
                <a:cs typeface="Raleway" charset="0"/>
              </a:rPr>
              <a:t>35 </a:t>
            </a:r>
            <a:r>
              <a:rPr lang="en-US" sz="3200" dirty="0" err="1">
                <a:latin typeface="Raleway" charset="0"/>
                <a:ea typeface="Raleway" charset="0"/>
                <a:cs typeface="Raleway" charset="0"/>
              </a:rPr>
              <a:t>yo</a:t>
            </a:r>
            <a:r>
              <a:rPr lang="en-US" sz="3200" dirty="0">
                <a:latin typeface="Raleway" charset="0"/>
                <a:ea typeface="Raleway" charset="0"/>
                <a:cs typeface="Raleway" charset="0"/>
              </a:rPr>
              <a:t> male with chronic HCV, genotype 1a, non-cirrhotic, treatment naïve patient presents to discuss treatment for HCV</a:t>
            </a:r>
            <a:r>
              <a:rPr lang="en-US" sz="3200" dirty="0" smtClean="0">
                <a:latin typeface="Raleway" charset="0"/>
                <a:ea typeface="Raleway" charset="0"/>
                <a:cs typeface="Raleway" charset="0"/>
              </a:rPr>
              <a:t>.</a:t>
            </a:r>
          </a:p>
          <a:p>
            <a:endParaRPr lang="en-US" sz="3200" dirty="0">
              <a:latin typeface="Raleway" charset="0"/>
              <a:ea typeface="Raleway" charset="0"/>
              <a:cs typeface="Raleway" charset="0"/>
            </a:endParaRPr>
          </a:p>
          <a:p>
            <a:r>
              <a:rPr lang="en-US" sz="3200" dirty="0" smtClean="0">
                <a:latin typeface="Raleway" charset="0"/>
                <a:ea typeface="Raleway" charset="0"/>
                <a:cs typeface="Raleway" charset="0"/>
              </a:rPr>
              <a:t>Completed 8 Weeks of </a:t>
            </a:r>
            <a:r>
              <a:rPr lang="en-US" sz="3200" dirty="0" err="1" smtClean="0">
                <a:latin typeface="Raleway" charset="0"/>
                <a:ea typeface="Raleway" charset="0"/>
                <a:cs typeface="Raleway" charset="0"/>
              </a:rPr>
              <a:t>Mavyret</a:t>
            </a:r>
            <a:endParaRPr lang="en-US" sz="3200" dirty="0" smtClean="0">
              <a:latin typeface="Raleway" charset="0"/>
              <a:ea typeface="Raleway" charset="0"/>
              <a:cs typeface="Raleway" charset="0"/>
            </a:endParaRPr>
          </a:p>
          <a:p>
            <a:endParaRPr lang="en-US" sz="3200" dirty="0">
              <a:latin typeface="Raleway" charset="0"/>
              <a:ea typeface="Raleway" charset="0"/>
              <a:cs typeface="Raleway" charset="0"/>
            </a:endParaRPr>
          </a:p>
          <a:p>
            <a:r>
              <a:rPr lang="en-US" sz="3200" dirty="0" smtClean="0">
                <a:latin typeface="Raleway" charset="0"/>
                <a:ea typeface="Raleway" charset="0"/>
                <a:cs typeface="Raleway" charset="0"/>
              </a:rPr>
              <a:t>Sustained </a:t>
            </a:r>
            <a:r>
              <a:rPr lang="en-US" sz="3200" dirty="0" err="1" smtClean="0">
                <a:latin typeface="Raleway" charset="0"/>
                <a:ea typeface="Raleway" charset="0"/>
                <a:cs typeface="Raleway" charset="0"/>
              </a:rPr>
              <a:t>Virologic</a:t>
            </a:r>
            <a:r>
              <a:rPr lang="en-US" sz="3200" dirty="0" smtClean="0">
                <a:latin typeface="Raleway" charset="0"/>
                <a:ea typeface="Raleway" charset="0"/>
                <a:cs typeface="Raleway" charset="0"/>
              </a:rPr>
              <a:t> Response (SVR) at 12 Weeks After Completing Therapy</a:t>
            </a:r>
          </a:p>
          <a:p>
            <a:endParaRPr lang="en-US" sz="3200" dirty="0">
              <a:latin typeface="Raleway" charset="0"/>
              <a:ea typeface="Raleway" charset="0"/>
              <a:cs typeface="Raleway" charset="0"/>
            </a:endParaRPr>
          </a:p>
          <a:p>
            <a:r>
              <a:rPr lang="en-US" sz="3200" dirty="0" smtClean="0">
                <a:solidFill>
                  <a:srgbClr val="FF0000"/>
                </a:solidFill>
                <a:latin typeface="Raleway" charset="0"/>
                <a:ea typeface="Raleway" charset="0"/>
                <a:cs typeface="Raleway" charset="0"/>
              </a:rPr>
              <a:t>The Patient is Cured </a:t>
            </a:r>
            <a:endParaRPr lang="en-US" sz="3200" dirty="0">
              <a:solidFill>
                <a:srgbClr val="FF0000"/>
              </a:solidFill>
              <a:latin typeface="Raleway" charset="0"/>
              <a:ea typeface="Raleway" charset="0"/>
              <a:cs typeface="Raleway" charset="0"/>
            </a:endParaRPr>
          </a:p>
        </p:txBody>
      </p:sp>
    </p:spTree>
    <p:extLst>
      <p:ext uri="{BB962C8B-B14F-4D97-AF65-F5344CB8AC3E}">
        <p14:creationId xmlns:p14="http://schemas.microsoft.com/office/powerpoint/2010/main" val="1076162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31775" y="699246"/>
            <a:ext cx="9591675" cy="5632311"/>
          </a:xfrm>
          <a:prstGeom prst="rect">
            <a:avLst/>
          </a:prstGeom>
        </p:spPr>
        <p:txBody>
          <a:bodyPr wrap="square">
            <a:spAutoFit/>
          </a:bodyPr>
          <a:lstStyle/>
          <a:p>
            <a:r>
              <a:rPr lang="en-US" sz="3600" dirty="0" smtClean="0">
                <a:latin typeface="Raleway" charset="0"/>
                <a:ea typeface="Raleway" charset="0"/>
                <a:cs typeface="Raleway" charset="0"/>
              </a:rPr>
              <a:t>Continuing Education</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Learn About Harvoni</a:t>
            </a:r>
            <a:r>
              <a:rPr lang="en-US" sz="3600" smtClean="0">
                <a:latin typeface="Raleway" charset="0"/>
                <a:ea typeface="Raleway" charset="0"/>
                <a:cs typeface="Raleway" charset="0"/>
              </a:rPr>
              <a:t>, Epclusa </a:t>
            </a:r>
            <a:r>
              <a:rPr lang="en-US" sz="3600" dirty="0" smtClean="0">
                <a:latin typeface="Raleway" charset="0"/>
                <a:ea typeface="Raleway" charset="0"/>
                <a:cs typeface="Raleway" charset="0"/>
              </a:rPr>
              <a:t>and Vosevi (used for 	treatment failures)</a:t>
            </a:r>
          </a:p>
          <a:p>
            <a:endParaRPr lang="en-US" sz="3600" dirty="0">
              <a:latin typeface="Raleway" charset="0"/>
              <a:ea typeface="Raleway" charset="0"/>
              <a:cs typeface="Raleway" charset="0"/>
            </a:endParaRPr>
          </a:p>
          <a:p>
            <a:r>
              <a:rPr lang="en-US" sz="3600" dirty="0" err="1" smtClean="0">
                <a:latin typeface="Raleway" charset="0"/>
                <a:ea typeface="Raleway" charset="0"/>
                <a:cs typeface="Raleway" charset="0"/>
              </a:rPr>
              <a:t>Harvoni</a:t>
            </a:r>
            <a:r>
              <a:rPr lang="en-US" sz="3600" dirty="0" smtClean="0">
                <a:latin typeface="Raleway" charset="0"/>
                <a:ea typeface="Raleway" charset="0"/>
                <a:cs typeface="Raleway" charset="0"/>
              </a:rPr>
              <a:t>- no longer preferred by WA 		   	Medicaid</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UW Hepatitis C Online Course </a:t>
            </a:r>
          </a:p>
          <a:p>
            <a:r>
              <a:rPr lang="en-US" sz="3600" dirty="0" smtClean="0">
                <a:latin typeface="Raleway" charset="0"/>
                <a:ea typeface="Raleway" charset="0"/>
                <a:cs typeface="Raleway" charset="0"/>
              </a:rPr>
              <a:t>	</a:t>
            </a:r>
            <a:r>
              <a:rPr lang="en-US" sz="3600" dirty="0" err="1" smtClean="0">
                <a:latin typeface="Raleway" charset="0"/>
                <a:ea typeface="Raleway" charset="0"/>
                <a:cs typeface="Raleway" charset="0"/>
              </a:rPr>
              <a:t>www.hepatitisc.uw.edu</a:t>
            </a:r>
            <a:r>
              <a:rPr lang="en-US" sz="3600" dirty="0" smtClean="0">
                <a:latin typeface="Raleway" charset="0"/>
                <a:ea typeface="Raleway" charset="0"/>
                <a:cs typeface="Raleway" charset="0"/>
              </a:rPr>
              <a:t> </a:t>
            </a:r>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20342474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15446" y="2863796"/>
            <a:ext cx="9591675" cy="646331"/>
          </a:xfrm>
          <a:prstGeom prst="rect">
            <a:avLst/>
          </a:prstGeom>
        </p:spPr>
        <p:txBody>
          <a:bodyPr wrap="square">
            <a:spAutoFit/>
          </a:bodyPr>
          <a:lstStyle/>
          <a:p>
            <a:r>
              <a:rPr lang="en-US" sz="3600" dirty="0" smtClean="0">
                <a:latin typeface="Raleway" charset="0"/>
                <a:ea typeface="Raleway" charset="0"/>
                <a:cs typeface="Raleway" charset="0"/>
              </a:rPr>
              <a:t>Thank You and Questions</a:t>
            </a:r>
            <a:endParaRPr lang="en-US" sz="3600" dirty="0">
              <a:latin typeface="Raleway" charset="0"/>
              <a:ea typeface="Raleway" charset="0"/>
              <a:cs typeface="Raleway" charset="0"/>
            </a:endParaRPr>
          </a:p>
        </p:txBody>
      </p:sp>
    </p:spTree>
    <p:extLst>
      <p:ext uri="{BB962C8B-B14F-4D97-AF65-F5344CB8AC3E}">
        <p14:creationId xmlns:p14="http://schemas.microsoft.com/office/powerpoint/2010/main" val="310865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03200" y="1626965"/>
            <a:ext cx="7127355" cy="5042263"/>
          </a:xfrm>
          <a:prstGeom prst="rect">
            <a:avLst/>
          </a:prstGeom>
        </p:spPr>
        <p:txBody>
          <a:bodyPr>
            <a:noAutofit/>
          </a:bodyPr>
          <a:lstStyle/>
          <a:p>
            <a:pPr>
              <a:defRPr/>
            </a:pPr>
            <a:r>
              <a:rPr lang="en-US" sz="2400" dirty="0" smtClean="0"/>
              <a:t>Once </a:t>
            </a:r>
            <a:r>
              <a:rPr lang="en-US" sz="2400" dirty="0"/>
              <a:t>d</a:t>
            </a:r>
            <a:r>
              <a:rPr lang="en-US" sz="2400" dirty="0" smtClean="0"/>
              <a:t>aily </a:t>
            </a:r>
            <a:r>
              <a:rPr lang="en-US" sz="2400" dirty="0"/>
              <a:t>s</a:t>
            </a:r>
            <a:r>
              <a:rPr lang="en-US" sz="2400" dirty="0" smtClean="0"/>
              <a:t>ingle </a:t>
            </a:r>
            <a:r>
              <a:rPr lang="en-US" sz="2400" dirty="0"/>
              <a:t>o</a:t>
            </a:r>
            <a:r>
              <a:rPr lang="en-US" sz="2400" dirty="0" smtClean="0"/>
              <a:t>ral </a:t>
            </a:r>
            <a:r>
              <a:rPr lang="en-US" sz="2400" dirty="0"/>
              <a:t>t</a:t>
            </a:r>
            <a:r>
              <a:rPr lang="en-US" sz="2400" dirty="0" smtClean="0"/>
              <a:t>ablet</a:t>
            </a:r>
            <a:endParaRPr lang="en-US" sz="2400" b="1" dirty="0" smtClean="0"/>
          </a:p>
          <a:p>
            <a:pPr>
              <a:spcBef>
                <a:spcPts val="600"/>
              </a:spcBef>
              <a:defRPr/>
            </a:pPr>
            <a:r>
              <a:rPr lang="en-US" sz="2400" dirty="0" smtClean="0"/>
              <a:t>Genotype 1 and 4</a:t>
            </a:r>
          </a:p>
          <a:p>
            <a:pPr>
              <a:spcBef>
                <a:spcPts val="600"/>
              </a:spcBef>
              <a:defRPr/>
            </a:pPr>
            <a:r>
              <a:rPr lang="en-US" sz="2400" dirty="0" smtClean="0">
                <a:ea typeface="ＭＳ Ｐゴシック" pitchFamily="34" charset="-128"/>
                <a:cs typeface="Arial" pitchFamily="34" charset="0"/>
              </a:rPr>
              <a:t>Minimal DDIs, no </a:t>
            </a:r>
            <a:r>
              <a:rPr lang="en-US" sz="2400" dirty="0">
                <a:ea typeface="ＭＳ Ｐゴシック" pitchFamily="34" charset="-128"/>
                <a:cs typeface="Arial" pitchFamily="34" charset="0"/>
              </a:rPr>
              <a:t>food </a:t>
            </a:r>
            <a:r>
              <a:rPr lang="en-US" sz="2400" dirty="0" smtClean="0">
                <a:ea typeface="ＭＳ Ｐゴシック" pitchFamily="34" charset="-128"/>
                <a:cs typeface="Arial" pitchFamily="34" charset="0"/>
              </a:rPr>
              <a:t>effect</a:t>
            </a:r>
          </a:p>
          <a:p>
            <a:pPr>
              <a:spcBef>
                <a:spcPts val="600"/>
              </a:spcBef>
              <a:defRPr/>
            </a:pPr>
            <a:r>
              <a:rPr lang="en-US" sz="2400" dirty="0" smtClean="0">
                <a:solidFill>
                  <a:srgbClr val="7030A0"/>
                </a:solidFill>
                <a:ea typeface="ＭＳ Ｐゴシック" pitchFamily="34" charset="-128"/>
                <a:cs typeface="Arial" pitchFamily="34" charset="0"/>
              </a:rPr>
              <a:t>8 week treatment available</a:t>
            </a:r>
          </a:p>
          <a:p>
            <a:pPr lvl="1">
              <a:spcBef>
                <a:spcPts val="600"/>
              </a:spcBef>
              <a:defRPr/>
            </a:pPr>
            <a:r>
              <a:rPr lang="en-US" sz="2000" dirty="0" smtClean="0">
                <a:solidFill>
                  <a:srgbClr val="7030A0"/>
                </a:solidFill>
                <a:ea typeface="ＭＳ Ｐゴシック" pitchFamily="34" charset="-128"/>
                <a:cs typeface="Arial" pitchFamily="34" charset="0"/>
              </a:rPr>
              <a:t>Naïve/Non cirrhotic/VL &lt; 6 million</a:t>
            </a:r>
          </a:p>
          <a:p>
            <a:r>
              <a:rPr lang="en-US" sz="2400" b="1" dirty="0" smtClean="0">
                <a:solidFill>
                  <a:srgbClr val="FF0000"/>
                </a:solidFill>
                <a:ea typeface="ＭＳ Ｐゴシック" pitchFamily="34" charset="-128"/>
                <a:cs typeface="Arial" pitchFamily="34" charset="0"/>
              </a:rPr>
              <a:t>Do not use in patients with GFR &lt; 30</a:t>
            </a:r>
          </a:p>
          <a:p>
            <a:r>
              <a:rPr lang="en-US" sz="2400" dirty="0" smtClean="0">
                <a:solidFill>
                  <a:srgbClr val="FF0000"/>
                </a:solidFill>
                <a:ea typeface="ＭＳ Ｐゴシック" pitchFamily="34" charset="-128"/>
                <a:cs typeface="Arial" pitchFamily="34" charset="0"/>
              </a:rPr>
              <a:t>Avoid use with anti acids </a:t>
            </a:r>
          </a:p>
          <a:p>
            <a:pPr lvl="1"/>
            <a:r>
              <a:rPr lang="en-US" sz="2000" dirty="0" smtClean="0">
                <a:solidFill>
                  <a:srgbClr val="FF0000"/>
                </a:solidFill>
                <a:ea typeface="ＭＳ Ｐゴシック" pitchFamily="34" charset="-128"/>
                <a:cs typeface="Arial" pitchFamily="34" charset="0"/>
              </a:rPr>
              <a:t>May use with 20 mg of omeprazole </a:t>
            </a:r>
            <a:r>
              <a:rPr lang="en-US" sz="2000" dirty="0">
                <a:solidFill>
                  <a:srgbClr val="FF0000"/>
                </a:solidFill>
                <a:ea typeface="ＭＳ Ｐゴシック" pitchFamily="34" charset="-128"/>
                <a:cs typeface="Arial" pitchFamily="34" charset="0"/>
              </a:rPr>
              <a:t/>
            </a:r>
            <a:br>
              <a:rPr lang="en-US" sz="2000" dirty="0">
                <a:solidFill>
                  <a:srgbClr val="FF0000"/>
                </a:solidFill>
                <a:ea typeface="ＭＳ Ｐゴシック" pitchFamily="34" charset="-128"/>
                <a:cs typeface="Arial" pitchFamily="34" charset="0"/>
              </a:rPr>
            </a:br>
            <a:r>
              <a:rPr lang="en-US" sz="2000" b="1" i="1" u="sng" dirty="0" smtClean="0">
                <a:solidFill>
                  <a:srgbClr val="FF0000"/>
                </a:solidFill>
                <a:ea typeface="ＭＳ Ｐゴシック" pitchFamily="34" charset="-128"/>
                <a:cs typeface="Arial" pitchFamily="34" charset="0"/>
              </a:rPr>
              <a:t>if necessary</a:t>
            </a:r>
          </a:p>
        </p:txBody>
      </p:sp>
      <p:sp>
        <p:nvSpPr>
          <p:cNvPr id="2" name="Title 1"/>
          <p:cNvSpPr>
            <a:spLocks noGrp="1"/>
          </p:cNvSpPr>
          <p:nvPr>
            <p:ph type="title"/>
          </p:nvPr>
        </p:nvSpPr>
        <p:spPr/>
        <p:txBody>
          <a:bodyPr>
            <a:noAutofit/>
          </a:bodyPr>
          <a:lstStyle/>
          <a:p>
            <a:r>
              <a:rPr lang="en-US" sz="3600" dirty="0" err="1" smtClean="0"/>
              <a:t>ledipasvir</a:t>
            </a:r>
            <a:r>
              <a:rPr lang="en-US" sz="3600" dirty="0" smtClean="0"/>
              <a:t>/</a:t>
            </a:r>
            <a:r>
              <a:rPr lang="en-US" sz="3600" dirty="0" err="1"/>
              <a:t>s</a:t>
            </a:r>
            <a:r>
              <a:rPr lang="en-US" sz="3600" dirty="0" err="1" smtClean="0"/>
              <a:t>ofosbuvir</a:t>
            </a:r>
            <a:r>
              <a:rPr lang="en-US" sz="3600" dirty="0" smtClean="0"/>
              <a:t>  (</a:t>
            </a:r>
            <a:r>
              <a:rPr lang="en-US" sz="3600" dirty="0" err="1" smtClean="0"/>
              <a:t>Harvoni</a:t>
            </a:r>
            <a:r>
              <a:rPr lang="en-US" sz="3600" dirty="0" smtClean="0"/>
              <a:t>®)</a:t>
            </a:r>
            <a:endParaRPr lang="en-US" sz="3600" dirty="0"/>
          </a:p>
        </p:txBody>
      </p:sp>
      <p:sp>
        <p:nvSpPr>
          <p:cNvPr id="7" name="TextBox 6"/>
          <p:cNvSpPr txBox="1">
            <a:spLocks noChangeArrowheads="1"/>
          </p:cNvSpPr>
          <p:nvPr/>
        </p:nvSpPr>
        <p:spPr bwMode="auto">
          <a:xfrm>
            <a:off x="7330555" y="1666890"/>
            <a:ext cx="2438797" cy="1096962"/>
          </a:xfrm>
          <a:prstGeom prst="homePlate">
            <a:avLst>
              <a:gd name="adj" fmla="val 51200"/>
            </a:avLst>
          </a:prstGeom>
          <a:solidFill>
            <a:srgbClr val="0066A8"/>
          </a:solidFill>
          <a:ln>
            <a:noFill/>
          </a:ln>
          <a:extLst/>
        </p:spPr>
        <p:txBody>
          <a:bodyPr lIns="182880" tIns="91440" bIns="91440" anchor="ct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defRPr/>
            </a:pPr>
            <a:r>
              <a:rPr lang="en-US" sz="1600" dirty="0">
                <a:solidFill>
                  <a:srgbClr val="FFFFFF"/>
                </a:solidFill>
              </a:rPr>
              <a:t>LDV</a:t>
            </a:r>
            <a:br>
              <a:rPr lang="en-US" sz="1600" dirty="0">
                <a:solidFill>
                  <a:srgbClr val="FFFFFF"/>
                </a:solidFill>
              </a:rPr>
            </a:br>
            <a:r>
              <a:rPr lang="en-US" sz="1600" dirty="0">
                <a:solidFill>
                  <a:srgbClr val="FFFFFF"/>
                </a:solidFill>
              </a:rPr>
              <a:t>NS5A </a:t>
            </a:r>
            <a:br>
              <a:rPr lang="en-US" sz="1600" dirty="0">
                <a:solidFill>
                  <a:srgbClr val="FFFFFF"/>
                </a:solidFill>
              </a:rPr>
            </a:br>
            <a:r>
              <a:rPr lang="en-US" sz="1600" dirty="0" smtClean="0">
                <a:solidFill>
                  <a:srgbClr val="FFFFFF"/>
                </a:solidFill>
              </a:rPr>
              <a:t>inhibitor</a:t>
            </a:r>
            <a:endParaRPr lang="en-US" sz="1200" dirty="0">
              <a:solidFill>
                <a:srgbClr val="FFFFFF"/>
              </a:solidFill>
            </a:endParaRPr>
          </a:p>
        </p:txBody>
      </p:sp>
      <p:grpSp>
        <p:nvGrpSpPr>
          <p:cNvPr id="4" name="Group 25"/>
          <p:cNvGrpSpPr>
            <a:grpSpLocks/>
          </p:cNvGrpSpPr>
          <p:nvPr/>
        </p:nvGrpSpPr>
        <p:grpSpPr bwMode="auto">
          <a:xfrm>
            <a:off x="9001074" y="1656004"/>
            <a:ext cx="2861733" cy="1096963"/>
            <a:chOff x="6469236" y="3080878"/>
            <a:chExt cx="2145955" cy="1097280"/>
          </a:xfrm>
        </p:grpSpPr>
        <p:sp>
          <p:nvSpPr>
            <p:cNvPr id="9" name="TextBox 8"/>
            <p:cNvSpPr txBox="1">
              <a:spLocks noChangeArrowheads="1"/>
            </p:cNvSpPr>
            <p:nvPr/>
          </p:nvSpPr>
          <p:spPr bwMode="auto">
            <a:xfrm>
              <a:off x="6469236" y="3080878"/>
              <a:ext cx="2131670" cy="1097280"/>
            </a:xfrm>
            <a:prstGeom prst="chevron">
              <a:avLst>
                <a:gd name="adj" fmla="val 48891"/>
              </a:avLst>
            </a:prstGeom>
            <a:solidFill>
              <a:srgbClr val="F15F31"/>
            </a:solidFill>
            <a:ln>
              <a:noFill/>
            </a:ln>
            <a:extLst/>
          </p:spPr>
          <p:txBody>
            <a:bodyPr tIns="91440" bIns="91440"/>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defRPr/>
              </a:pPr>
              <a:endParaRPr lang="en-US" sz="1600" dirty="0">
                <a:ln>
                  <a:solidFill>
                    <a:srgbClr val="FFC000"/>
                  </a:solidFill>
                </a:ln>
                <a:solidFill>
                  <a:srgbClr val="FFFFFF"/>
                </a:solidFill>
                <a:ea typeface="ＭＳ Ｐゴシック" pitchFamily="34" charset="-128"/>
              </a:endParaRPr>
            </a:p>
          </p:txBody>
        </p:sp>
        <p:sp>
          <p:nvSpPr>
            <p:cNvPr id="10" name="TextBox 9"/>
            <p:cNvSpPr txBox="1">
              <a:spLocks noChangeArrowheads="1"/>
            </p:cNvSpPr>
            <p:nvPr/>
          </p:nvSpPr>
          <p:spPr bwMode="auto">
            <a:xfrm>
              <a:off x="7050795" y="3338111"/>
              <a:ext cx="1476260" cy="74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sz="1200" b="1" dirty="0">
                <a:solidFill>
                  <a:srgbClr val="FFFFFF"/>
                </a:solidFill>
                <a:cs typeface="Arial" pitchFamily="34" charset="0"/>
              </a:endParaRPr>
            </a:p>
          </p:txBody>
        </p:sp>
        <p:sp>
          <p:nvSpPr>
            <p:cNvPr id="11" name="TextBox 10"/>
            <p:cNvSpPr txBox="1">
              <a:spLocks noChangeArrowheads="1"/>
            </p:cNvSpPr>
            <p:nvPr/>
          </p:nvSpPr>
          <p:spPr bwMode="auto">
            <a:xfrm>
              <a:off x="7050795" y="3080878"/>
              <a:ext cx="1564396" cy="1097280"/>
            </a:xfrm>
            <a:prstGeom prst="rect">
              <a:avLst/>
            </a:prstGeom>
            <a:solidFill>
              <a:srgbClr val="F15F3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600" b="1" dirty="0" smtClean="0">
                  <a:solidFill>
                    <a:srgbClr val="FFFFFF"/>
                  </a:solidFill>
                  <a:cs typeface="Arial" pitchFamily="34" charset="0"/>
                </a:rPr>
                <a:t>SOF - NS5B </a:t>
              </a:r>
              <a:r>
                <a:rPr lang="en-US" sz="1600" b="1" dirty="0">
                  <a:solidFill>
                    <a:srgbClr val="FFFFFF"/>
                  </a:solidFill>
                  <a:cs typeface="Arial" pitchFamily="34" charset="0"/>
                </a:rPr>
                <a:t/>
              </a:r>
              <a:br>
                <a:rPr lang="en-US" sz="1600" b="1" dirty="0">
                  <a:solidFill>
                    <a:srgbClr val="FFFFFF"/>
                  </a:solidFill>
                  <a:cs typeface="Arial" pitchFamily="34" charset="0"/>
                </a:rPr>
              </a:br>
              <a:r>
                <a:rPr lang="en-US" sz="1600" b="1" dirty="0" smtClean="0">
                  <a:solidFill>
                    <a:srgbClr val="FFFFFF"/>
                  </a:solidFill>
                  <a:cs typeface="Arial" pitchFamily="34" charset="0"/>
                </a:rPr>
                <a:t>nucleotide polymerase </a:t>
              </a:r>
              <a:r>
                <a:rPr lang="en-US" sz="1600" b="1" dirty="0">
                  <a:solidFill>
                    <a:srgbClr val="FFFFFF"/>
                  </a:solidFill>
                  <a:cs typeface="Arial" pitchFamily="34" charset="0"/>
                </a:rPr>
                <a:t>inhibitor</a:t>
              </a:r>
            </a:p>
            <a:p>
              <a:pPr eaLnBrk="1" hangingPunct="1"/>
              <a:endParaRPr lang="en-US" sz="1200" b="1" dirty="0">
                <a:solidFill>
                  <a:srgbClr val="FFFFFF"/>
                </a:solidFill>
                <a:cs typeface="Arial" pitchFamily="34" charset="0"/>
              </a:endParaRPr>
            </a:p>
          </p:txBody>
        </p:sp>
      </p:grpSp>
      <p:sp>
        <p:nvSpPr>
          <p:cNvPr id="12" name="Rectangle 11"/>
          <p:cNvSpPr/>
          <p:nvPr/>
        </p:nvSpPr>
        <p:spPr>
          <a:xfrm>
            <a:off x="6604000" y="3994315"/>
            <a:ext cx="6908800" cy="369332"/>
          </a:xfrm>
          <a:prstGeom prst="rect">
            <a:avLst/>
          </a:prstGeom>
        </p:spPr>
        <p:txBody>
          <a:bodyPr wrap="square">
            <a:spAutoFit/>
          </a:bodyPr>
          <a:lstStyle/>
          <a:p>
            <a:pPr algn="ctr" fontAlgn="base">
              <a:spcBef>
                <a:spcPct val="0"/>
              </a:spcBef>
              <a:spcAft>
                <a:spcPct val="0"/>
              </a:spcAft>
              <a:buClr>
                <a:srgbClr val="990000"/>
              </a:buClr>
            </a:pPr>
            <a:r>
              <a:rPr lang="en-US" b="1" dirty="0" smtClean="0">
                <a:solidFill>
                  <a:schemeClr val="accent1"/>
                </a:solidFill>
                <a:latin typeface="Arial"/>
                <a:ea typeface="MS PGothic" pitchFamily="34" charset="-128"/>
                <a:cs typeface="Arial" pitchFamily="34" charset="0"/>
              </a:rPr>
              <a:t>Approved: </a:t>
            </a:r>
            <a:r>
              <a:rPr lang="en-US" b="1" dirty="0">
                <a:solidFill>
                  <a:schemeClr val="accent1"/>
                </a:solidFill>
                <a:latin typeface="Arial"/>
                <a:ea typeface="MS PGothic" pitchFamily="34" charset="-128"/>
                <a:cs typeface="Arial" pitchFamily="34" charset="0"/>
              </a:rPr>
              <a:t>Oct 10, 2014</a:t>
            </a:r>
          </a:p>
        </p:txBody>
      </p:sp>
      <p:pic>
        <p:nvPicPr>
          <p:cNvPr id="13" name="3ed10566-8d0d-4b75-9fdb-6023bd15c8e9" descr="30A6A3FB-E05F-4B5C-80CA-7D2B89210CE8@tolleson"/>
          <p:cNvPicPr>
            <a:picLocks noChangeAspect="1" noChangeArrowheads="1"/>
          </p:cNvPicPr>
          <p:nvPr/>
        </p:nvPicPr>
        <p:blipFill>
          <a:blip r:embed="rId3">
            <a:extLst>
              <a:ext uri="{28A0092B-C50C-407E-A947-70E740481C1C}">
                <a14:useLocalDpi xmlns:a14="http://schemas.microsoft.com/office/drawing/2010/main" val="0"/>
              </a:ext>
            </a:extLst>
          </a:blip>
          <a:srcRect l="17702" t="22121" r="14444" b="20369"/>
          <a:stretch>
            <a:fillRect/>
          </a:stretch>
        </p:blipFill>
        <p:spPr bwMode="auto">
          <a:xfrm>
            <a:off x="8839200" y="2971800"/>
            <a:ext cx="1711464" cy="72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9"/>
          <p:cNvSpPr txBox="1">
            <a:spLocks/>
          </p:cNvSpPr>
          <p:nvPr/>
        </p:nvSpPr>
        <p:spPr>
          <a:xfrm>
            <a:off x="289324" y="6294636"/>
            <a:ext cx="9245600" cy="342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err="1" smtClean="0">
                <a:solidFill>
                  <a:schemeClr val="accent1"/>
                </a:solidFill>
              </a:rPr>
              <a:t>Harvoni</a:t>
            </a:r>
            <a:r>
              <a:rPr lang="en-US" sz="1100" dirty="0" smtClean="0">
                <a:solidFill>
                  <a:schemeClr val="accent1"/>
                </a:solidFill>
              </a:rPr>
              <a:t>® [package insert]. Gilead Sciences, Foster City, CA</a:t>
            </a:r>
            <a:endParaRPr lang="en-US" sz="1100" dirty="0">
              <a:solidFill>
                <a:schemeClr val="accent1"/>
              </a:solidFill>
            </a:endParaRPr>
          </a:p>
        </p:txBody>
      </p:sp>
      <p:sp>
        <p:nvSpPr>
          <p:cNvPr id="16" name="Rectangle 15"/>
          <p:cNvSpPr/>
          <p:nvPr/>
        </p:nvSpPr>
        <p:spPr>
          <a:xfrm>
            <a:off x="203200" y="3731513"/>
            <a:ext cx="6799125" cy="1905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3200" y="2904744"/>
            <a:ext cx="6092636" cy="78420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6400" y="5990425"/>
            <a:ext cx="3454400" cy="276999"/>
          </a:xfrm>
          <a:prstGeom prst="rect">
            <a:avLst/>
          </a:prstGeom>
          <a:noFill/>
        </p:spPr>
        <p:txBody>
          <a:bodyPr wrap="square" rtlCol="0">
            <a:spAutoFit/>
          </a:bodyPr>
          <a:lstStyle/>
          <a:p>
            <a:r>
              <a:rPr lang="en-US" sz="1200" dirty="0" smtClean="0"/>
              <a:t>DDI: Drug-Drug Interactions</a:t>
            </a:r>
            <a:endParaRPr lang="en-US" sz="1200" dirty="0"/>
          </a:p>
        </p:txBody>
      </p:sp>
    </p:spTree>
    <p:extLst>
      <p:ext uri="{BB962C8B-B14F-4D97-AF65-F5344CB8AC3E}">
        <p14:creationId xmlns:p14="http://schemas.microsoft.com/office/powerpoint/2010/main" val="210416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278" y="293914"/>
            <a:ext cx="6096000" cy="6096000"/>
          </a:xfrm>
          <a:prstGeom prst="rect">
            <a:avLst/>
          </a:prstGeom>
        </p:spPr>
      </p:pic>
    </p:spTree>
    <p:extLst>
      <p:ext uri="{BB962C8B-B14F-4D97-AF65-F5344CB8AC3E}">
        <p14:creationId xmlns:p14="http://schemas.microsoft.com/office/powerpoint/2010/main" val="3108653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03200" y="1663338"/>
            <a:ext cx="7112000" cy="5042263"/>
          </a:xfrm>
          <a:prstGeom prst="rect">
            <a:avLst/>
          </a:prstGeom>
        </p:spPr>
        <p:txBody>
          <a:bodyPr>
            <a:normAutofit/>
          </a:bodyPr>
          <a:lstStyle/>
          <a:p>
            <a:pPr>
              <a:defRPr/>
            </a:pPr>
            <a:r>
              <a:rPr lang="en-US" sz="2400" dirty="0" smtClean="0">
                <a:solidFill>
                  <a:schemeClr val="tx1"/>
                </a:solidFill>
              </a:rPr>
              <a:t>Once </a:t>
            </a:r>
            <a:r>
              <a:rPr lang="en-US" sz="2400" dirty="0">
                <a:solidFill>
                  <a:schemeClr val="tx1"/>
                </a:solidFill>
              </a:rPr>
              <a:t>Daily </a:t>
            </a:r>
            <a:r>
              <a:rPr lang="en-US" sz="2400" dirty="0" smtClean="0">
                <a:solidFill>
                  <a:schemeClr val="tx1"/>
                </a:solidFill>
              </a:rPr>
              <a:t>Single Oral Tablet</a:t>
            </a:r>
          </a:p>
          <a:p>
            <a:pPr>
              <a:spcBef>
                <a:spcPts val="600"/>
              </a:spcBef>
              <a:defRPr/>
            </a:pPr>
            <a:r>
              <a:rPr lang="en-US" sz="2400" dirty="0" smtClean="0">
                <a:solidFill>
                  <a:schemeClr val="tx1"/>
                </a:solidFill>
                <a:ea typeface="ＭＳ Ｐゴシック" pitchFamily="34" charset="-128"/>
                <a:cs typeface="Arial" pitchFamily="34" charset="0"/>
              </a:rPr>
              <a:t>Minimal </a:t>
            </a:r>
            <a:r>
              <a:rPr lang="en-US" sz="2400" dirty="0">
                <a:solidFill>
                  <a:schemeClr val="tx1"/>
                </a:solidFill>
                <a:ea typeface="ＭＳ Ｐゴシック" pitchFamily="34" charset="-128"/>
                <a:cs typeface="Arial" pitchFamily="34" charset="0"/>
              </a:rPr>
              <a:t>DDIs, no food effect</a:t>
            </a:r>
          </a:p>
          <a:p>
            <a:pPr>
              <a:spcBef>
                <a:spcPts val="600"/>
              </a:spcBef>
              <a:defRPr/>
            </a:pPr>
            <a:r>
              <a:rPr lang="en-US" sz="2400" b="1" dirty="0" smtClean="0">
                <a:solidFill>
                  <a:srgbClr val="7030A0"/>
                </a:solidFill>
              </a:rPr>
              <a:t>Genotype 1,2,3,4</a:t>
            </a:r>
          </a:p>
          <a:p>
            <a:r>
              <a:rPr lang="en-US" sz="2400" dirty="0" smtClean="0">
                <a:solidFill>
                  <a:srgbClr val="FF0000"/>
                </a:solidFill>
              </a:rPr>
              <a:t>Do </a:t>
            </a:r>
            <a:r>
              <a:rPr lang="en-US" sz="2400" dirty="0">
                <a:solidFill>
                  <a:srgbClr val="FF0000"/>
                </a:solidFill>
              </a:rPr>
              <a:t>not </a:t>
            </a:r>
            <a:r>
              <a:rPr lang="en-US" sz="2400" dirty="0" smtClean="0">
                <a:solidFill>
                  <a:srgbClr val="FF0000"/>
                </a:solidFill>
              </a:rPr>
              <a:t>co-administer with PPI</a:t>
            </a:r>
            <a:endParaRPr lang="en-US" sz="2400" dirty="0">
              <a:solidFill>
                <a:srgbClr val="FF0000"/>
              </a:solidFill>
            </a:endParaRPr>
          </a:p>
          <a:p>
            <a:pPr lvl="1"/>
            <a:r>
              <a:rPr lang="en-US" sz="2000" i="1" dirty="0">
                <a:solidFill>
                  <a:srgbClr val="FF3300"/>
                </a:solidFill>
              </a:rPr>
              <a:t>If medically </a:t>
            </a:r>
            <a:r>
              <a:rPr lang="en-US" sz="2000" i="1" dirty="0" smtClean="0">
                <a:solidFill>
                  <a:srgbClr val="FF3300"/>
                </a:solidFill>
              </a:rPr>
              <a:t>necessary, take </a:t>
            </a:r>
            <a:r>
              <a:rPr lang="en-US" sz="2000" i="1" dirty="0" err="1">
                <a:solidFill>
                  <a:srgbClr val="FF3300"/>
                </a:solidFill>
              </a:rPr>
              <a:t>Epclusa</a:t>
            </a:r>
            <a:r>
              <a:rPr lang="en-US" sz="2000" i="1" dirty="0">
                <a:solidFill>
                  <a:srgbClr val="FF3300"/>
                </a:solidFill>
              </a:rPr>
              <a:t> with food 4 hours before omeprazole 20 </a:t>
            </a:r>
            <a:r>
              <a:rPr lang="en-US" sz="2000" i="1" dirty="0" smtClean="0">
                <a:solidFill>
                  <a:srgbClr val="FF3300"/>
                </a:solidFill>
              </a:rPr>
              <a:t>mg </a:t>
            </a:r>
            <a:r>
              <a:rPr lang="en-US" sz="2000" i="1" dirty="0" err="1" smtClean="0">
                <a:solidFill>
                  <a:srgbClr val="FF3300"/>
                </a:solidFill>
              </a:rPr>
              <a:t>andOnly</a:t>
            </a:r>
            <a:r>
              <a:rPr lang="en-US" sz="2000" i="1" dirty="0" smtClean="0">
                <a:solidFill>
                  <a:srgbClr val="FF3300"/>
                </a:solidFill>
              </a:rPr>
              <a:t> </a:t>
            </a:r>
            <a:r>
              <a:rPr lang="en-US" sz="2000" i="1" dirty="0">
                <a:solidFill>
                  <a:srgbClr val="FF3300"/>
                </a:solidFill>
              </a:rPr>
              <a:t>doses </a:t>
            </a:r>
            <a:r>
              <a:rPr lang="en-US" sz="2000" i="1" u="sng" dirty="0">
                <a:solidFill>
                  <a:srgbClr val="FF3300"/>
                </a:solidFill>
              </a:rPr>
              <a:t>&lt; </a:t>
            </a:r>
            <a:r>
              <a:rPr lang="en-US" sz="2000" i="1" dirty="0">
                <a:solidFill>
                  <a:srgbClr val="FF3300"/>
                </a:solidFill>
              </a:rPr>
              <a:t>omeprazole 20 mg</a:t>
            </a:r>
          </a:p>
          <a:p>
            <a:pPr>
              <a:spcBef>
                <a:spcPts val="600"/>
              </a:spcBef>
              <a:defRPr/>
            </a:pPr>
            <a:r>
              <a:rPr lang="en-US" sz="2400" dirty="0" smtClean="0">
                <a:solidFill>
                  <a:srgbClr val="FF0000"/>
                </a:solidFill>
                <a:ea typeface="ＭＳ Ｐゴシック" pitchFamily="34" charset="-128"/>
                <a:cs typeface="Arial" pitchFamily="34" charset="0"/>
              </a:rPr>
              <a:t>Do not use in patients with GFR &lt; 30</a:t>
            </a:r>
            <a:endParaRPr lang="en-US" sz="2400" dirty="0">
              <a:solidFill>
                <a:srgbClr val="FF0000"/>
              </a:solidFill>
              <a:ea typeface="ＭＳ Ｐゴシック" pitchFamily="34" charset="-128"/>
              <a:cs typeface="Arial" pitchFamily="34" charset="0"/>
            </a:endParaRPr>
          </a:p>
        </p:txBody>
      </p:sp>
      <p:sp>
        <p:nvSpPr>
          <p:cNvPr id="2" name="Title 1"/>
          <p:cNvSpPr>
            <a:spLocks noGrp="1"/>
          </p:cNvSpPr>
          <p:nvPr>
            <p:ph type="title"/>
          </p:nvPr>
        </p:nvSpPr>
        <p:spPr/>
        <p:txBody>
          <a:bodyPr>
            <a:normAutofit/>
          </a:bodyPr>
          <a:lstStyle/>
          <a:p>
            <a:r>
              <a:rPr lang="en-US" sz="3600" dirty="0" err="1" smtClean="0"/>
              <a:t>velpatasvir</a:t>
            </a:r>
            <a:r>
              <a:rPr lang="en-US" sz="3600" dirty="0" smtClean="0"/>
              <a:t>/</a:t>
            </a:r>
            <a:r>
              <a:rPr lang="en-US" sz="3600" dirty="0" err="1" smtClean="0"/>
              <a:t>sofosbuvir</a:t>
            </a:r>
            <a:r>
              <a:rPr lang="en-US" sz="3600" dirty="0" smtClean="0"/>
              <a:t>  </a:t>
            </a:r>
            <a:br>
              <a:rPr lang="en-US" sz="3600" dirty="0" smtClean="0"/>
            </a:br>
            <a:r>
              <a:rPr lang="en-US" sz="3600" dirty="0" smtClean="0"/>
              <a:t>(</a:t>
            </a:r>
            <a:r>
              <a:rPr lang="en-US" sz="3600" dirty="0" err="1" smtClean="0"/>
              <a:t>Epclusa</a:t>
            </a:r>
            <a:r>
              <a:rPr lang="en-US" sz="3600" dirty="0" smtClean="0"/>
              <a:t>®)</a:t>
            </a:r>
            <a:endParaRPr lang="en-US" sz="3600" dirty="0"/>
          </a:p>
        </p:txBody>
      </p:sp>
      <p:sp>
        <p:nvSpPr>
          <p:cNvPr id="7" name="TextBox 6"/>
          <p:cNvSpPr txBox="1">
            <a:spLocks noChangeArrowheads="1"/>
          </p:cNvSpPr>
          <p:nvPr/>
        </p:nvSpPr>
        <p:spPr bwMode="auto">
          <a:xfrm>
            <a:off x="7219111" y="2544762"/>
            <a:ext cx="2438797" cy="1096962"/>
          </a:xfrm>
          <a:prstGeom prst="homePlate">
            <a:avLst>
              <a:gd name="adj" fmla="val 51200"/>
            </a:avLst>
          </a:prstGeom>
          <a:solidFill>
            <a:srgbClr val="0066A8"/>
          </a:solidFill>
          <a:ln>
            <a:noFill/>
          </a:ln>
          <a:extLst/>
        </p:spPr>
        <p:txBody>
          <a:bodyPr lIns="182880" tIns="91440" bIns="91440" anchor="ct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defRPr/>
            </a:pPr>
            <a:r>
              <a:rPr lang="en-US" sz="1600" dirty="0" smtClean="0">
                <a:solidFill>
                  <a:srgbClr val="FFFFFF"/>
                </a:solidFill>
              </a:rPr>
              <a:t>VEL</a:t>
            </a:r>
            <a:r>
              <a:rPr lang="en-US" sz="1600" dirty="0">
                <a:solidFill>
                  <a:srgbClr val="FFFFFF"/>
                </a:solidFill>
              </a:rPr>
              <a:t/>
            </a:r>
            <a:br>
              <a:rPr lang="en-US" sz="1600" dirty="0">
                <a:solidFill>
                  <a:srgbClr val="FFFFFF"/>
                </a:solidFill>
              </a:rPr>
            </a:br>
            <a:r>
              <a:rPr lang="en-US" sz="1600" dirty="0">
                <a:solidFill>
                  <a:srgbClr val="FFFFFF"/>
                </a:solidFill>
              </a:rPr>
              <a:t>NS5A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inhibitor</a:t>
            </a:r>
            <a:endParaRPr lang="en-US" sz="1200" dirty="0">
              <a:solidFill>
                <a:srgbClr val="FFFFFF"/>
              </a:solidFill>
            </a:endParaRPr>
          </a:p>
        </p:txBody>
      </p:sp>
      <p:grpSp>
        <p:nvGrpSpPr>
          <p:cNvPr id="3" name="Group 25"/>
          <p:cNvGrpSpPr>
            <a:grpSpLocks/>
          </p:cNvGrpSpPr>
          <p:nvPr/>
        </p:nvGrpSpPr>
        <p:grpSpPr bwMode="auto">
          <a:xfrm>
            <a:off x="8940800" y="2544764"/>
            <a:ext cx="2861733" cy="1096963"/>
            <a:chOff x="6469236" y="3080878"/>
            <a:chExt cx="2145955" cy="1097280"/>
          </a:xfrm>
        </p:grpSpPr>
        <p:sp>
          <p:nvSpPr>
            <p:cNvPr id="9" name="TextBox 8"/>
            <p:cNvSpPr txBox="1">
              <a:spLocks noChangeArrowheads="1"/>
            </p:cNvSpPr>
            <p:nvPr/>
          </p:nvSpPr>
          <p:spPr bwMode="auto">
            <a:xfrm>
              <a:off x="6469236" y="3080878"/>
              <a:ext cx="2131670" cy="1097280"/>
            </a:xfrm>
            <a:prstGeom prst="chevron">
              <a:avLst>
                <a:gd name="adj" fmla="val 48891"/>
              </a:avLst>
            </a:prstGeom>
            <a:solidFill>
              <a:srgbClr val="F15F31"/>
            </a:solidFill>
            <a:ln>
              <a:noFill/>
            </a:ln>
            <a:extLst/>
          </p:spPr>
          <p:txBody>
            <a:bodyPr tIns="91440" bIns="91440"/>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eaLnBrk="1" hangingPunct="1">
                <a:defRPr/>
              </a:pPr>
              <a:endParaRPr lang="en-US" sz="1600" dirty="0">
                <a:ln>
                  <a:solidFill>
                    <a:srgbClr val="FFC000"/>
                  </a:solidFill>
                </a:ln>
                <a:solidFill>
                  <a:srgbClr val="FFFFFF"/>
                </a:solidFill>
                <a:ea typeface="ＭＳ Ｐゴシック" pitchFamily="34" charset="-128"/>
              </a:endParaRPr>
            </a:p>
          </p:txBody>
        </p:sp>
        <p:sp>
          <p:nvSpPr>
            <p:cNvPr id="10" name="TextBox 9"/>
            <p:cNvSpPr txBox="1">
              <a:spLocks noChangeArrowheads="1"/>
            </p:cNvSpPr>
            <p:nvPr/>
          </p:nvSpPr>
          <p:spPr bwMode="auto">
            <a:xfrm>
              <a:off x="7050795" y="3338111"/>
              <a:ext cx="1476260" cy="74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sz="1200" b="1" dirty="0">
                <a:solidFill>
                  <a:srgbClr val="FFFFFF"/>
                </a:solidFill>
                <a:cs typeface="Arial" pitchFamily="34" charset="0"/>
              </a:endParaRPr>
            </a:p>
          </p:txBody>
        </p:sp>
        <p:sp>
          <p:nvSpPr>
            <p:cNvPr id="11" name="TextBox 10"/>
            <p:cNvSpPr txBox="1">
              <a:spLocks noChangeArrowheads="1"/>
            </p:cNvSpPr>
            <p:nvPr/>
          </p:nvSpPr>
          <p:spPr bwMode="auto">
            <a:xfrm>
              <a:off x="7050795" y="3080878"/>
              <a:ext cx="1564396" cy="1097280"/>
            </a:xfrm>
            <a:prstGeom prst="rect">
              <a:avLst/>
            </a:prstGeom>
            <a:solidFill>
              <a:srgbClr val="F15F3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600" b="1" dirty="0" smtClean="0">
                  <a:solidFill>
                    <a:srgbClr val="FFFFFF"/>
                  </a:solidFill>
                  <a:cs typeface="Arial" pitchFamily="34" charset="0"/>
                </a:rPr>
                <a:t>SOF - NS5B </a:t>
              </a:r>
              <a:r>
                <a:rPr lang="en-US" sz="1600" b="1" dirty="0">
                  <a:solidFill>
                    <a:srgbClr val="FFFFFF"/>
                  </a:solidFill>
                  <a:cs typeface="Arial" pitchFamily="34" charset="0"/>
                </a:rPr>
                <a:t/>
              </a:r>
              <a:br>
                <a:rPr lang="en-US" sz="1600" b="1" dirty="0">
                  <a:solidFill>
                    <a:srgbClr val="FFFFFF"/>
                  </a:solidFill>
                  <a:cs typeface="Arial" pitchFamily="34" charset="0"/>
                </a:rPr>
              </a:br>
              <a:r>
                <a:rPr lang="en-US" sz="1600" b="1" dirty="0" smtClean="0">
                  <a:solidFill>
                    <a:srgbClr val="FFFFFF"/>
                  </a:solidFill>
                  <a:cs typeface="Arial" pitchFamily="34" charset="0"/>
                </a:rPr>
                <a:t>nucleotide polymerase </a:t>
              </a:r>
              <a:r>
                <a:rPr lang="en-US" sz="1600" b="1" dirty="0">
                  <a:solidFill>
                    <a:srgbClr val="FFFFFF"/>
                  </a:solidFill>
                  <a:cs typeface="Arial" pitchFamily="34" charset="0"/>
                </a:rPr>
                <a:t>inhibitor</a:t>
              </a:r>
            </a:p>
            <a:p>
              <a:pPr eaLnBrk="1" hangingPunct="1"/>
              <a:endParaRPr lang="en-US" sz="1200" b="1" dirty="0">
                <a:solidFill>
                  <a:srgbClr val="FFFFFF"/>
                </a:solidFill>
                <a:cs typeface="Arial" pitchFamily="34" charset="0"/>
              </a:endParaRPr>
            </a:p>
          </p:txBody>
        </p:sp>
      </p:grpSp>
      <p:sp>
        <p:nvSpPr>
          <p:cNvPr id="12" name="Rectangle 11"/>
          <p:cNvSpPr/>
          <p:nvPr/>
        </p:nvSpPr>
        <p:spPr>
          <a:xfrm>
            <a:off x="6096000" y="3810000"/>
            <a:ext cx="6908800" cy="369332"/>
          </a:xfrm>
          <a:prstGeom prst="rect">
            <a:avLst/>
          </a:prstGeom>
        </p:spPr>
        <p:txBody>
          <a:bodyPr wrap="square">
            <a:spAutoFit/>
          </a:bodyPr>
          <a:lstStyle/>
          <a:p>
            <a:pPr algn="ctr" fontAlgn="base">
              <a:spcBef>
                <a:spcPct val="0"/>
              </a:spcBef>
              <a:spcAft>
                <a:spcPct val="0"/>
              </a:spcAft>
              <a:buClr>
                <a:srgbClr val="990000"/>
              </a:buClr>
            </a:pPr>
            <a:r>
              <a:rPr lang="en-US" b="1" dirty="0" smtClean="0">
                <a:solidFill>
                  <a:schemeClr val="accent1"/>
                </a:solidFill>
                <a:latin typeface="Arial"/>
                <a:ea typeface="MS PGothic" pitchFamily="34" charset="-128"/>
                <a:cs typeface="Arial" pitchFamily="34" charset="0"/>
              </a:rPr>
              <a:t>Approved: June 28, 2016</a:t>
            </a:r>
            <a:endParaRPr lang="en-US" b="1" dirty="0">
              <a:solidFill>
                <a:schemeClr val="accent1"/>
              </a:solidFill>
              <a:latin typeface="Arial"/>
              <a:ea typeface="MS PGothic" pitchFamily="34" charset="-128"/>
              <a:cs typeface="Arial" pitchFamily="34" charset="0"/>
            </a:endParaRPr>
          </a:p>
        </p:txBody>
      </p:sp>
      <p:sp>
        <p:nvSpPr>
          <p:cNvPr id="14" name="Text Placeholder 9"/>
          <p:cNvSpPr txBox="1">
            <a:spLocks/>
          </p:cNvSpPr>
          <p:nvPr/>
        </p:nvSpPr>
        <p:spPr>
          <a:xfrm>
            <a:off x="203200" y="6195669"/>
            <a:ext cx="9245600" cy="342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err="1" smtClean="0">
                <a:solidFill>
                  <a:schemeClr val="accent1"/>
                </a:solidFill>
              </a:rPr>
              <a:t>Epclusa</a:t>
            </a:r>
            <a:r>
              <a:rPr lang="en-US" sz="1100" dirty="0" smtClean="0">
                <a:solidFill>
                  <a:schemeClr val="accent1"/>
                </a:solidFill>
              </a:rPr>
              <a:t>® [package insert]. Gilead Sciences, Foster City, CA</a:t>
            </a:r>
            <a:endParaRPr lang="en-US" sz="1100" dirty="0">
              <a:solidFill>
                <a:schemeClr val="accent1"/>
              </a:solidFill>
            </a:endParaRPr>
          </a:p>
        </p:txBody>
      </p:sp>
    </p:spTree>
    <p:extLst>
      <p:ext uri="{BB962C8B-B14F-4D97-AF65-F5344CB8AC3E}">
        <p14:creationId xmlns:p14="http://schemas.microsoft.com/office/powerpoint/2010/main" val="348815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85284" y="2402132"/>
            <a:ext cx="9294607" cy="2123658"/>
          </a:xfrm>
          <a:prstGeom prst="rect">
            <a:avLst/>
          </a:prstGeom>
          <a:noFill/>
        </p:spPr>
        <p:txBody>
          <a:bodyPr wrap="square" rtlCol="0">
            <a:spAutoFit/>
          </a:bodyPr>
          <a:lstStyle/>
          <a:p>
            <a:r>
              <a:rPr lang="en-US" sz="3600" dirty="0" smtClean="0">
                <a:latin typeface="Raleway" charset="0"/>
                <a:ea typeface="Raleway" charset="0"/>
                <a:cs typeface="Raleway" charset="0"/>
              </a:rPr>
              <a:t>No Disclosures</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Thank You to Dr. Jorge </a:t>
            </a:r>
            <a:r>
              <a:rPr lang="en-US" sz="3600" dirty="0" err="1" smtClean="0">
                <a:latin typeface="Raleway" charset="0"/>
                <a:ea typeface="Raleway" charset="0"/>
                <a:cs typeface="Raleway" charset="0"/>
              </a:rPr>
              <a:t>Mera</a:t>
            </a:r>
            <a:r>
              <a:rPr lang="en-US" sz="3600" dirty="0" smtClean="0">
                <a:latin typeface="Raleway" charset="0"/>
                <a:ea typeface="Raleway" charset="0"/>
                <a:cs typeface="Raleway" charset="0"/>
              </a:rPr>
              <a:t> for Slide Info</a:t>
            </a:r>
            <a:endParaRPr lang="en-US" sz="3600" dirty="0">
              <a:latin typeface="Raleway" charset="0"/>
              <a:ea typeface="Raleway" charset="0"/>
              <a:cs typeface="Raleway" charset="0"/>
            </a:endParaRPr>
          </a:p>
          <a:p>
            <a:endParaRPr lang="en-US" sz="2400" dirty="0">
              <a:latin typeface="Raleway" charset="0"/>
              <a:ea typeface="Raleway" charset="0"/>
              <a:cs typeface="Raleway" charset="0"/>
            </a:endParaRPr>
          </a:p>
        </p:txBody>
      </p:sp>
    </p:spTree>
    <p:extLst>
      <p:ext uri="{BB962C8B-B14F-4D97-AF65-F5344CB8AC3E}">
        <p14:creationId xmlns:p14="http://schemas.microsoft.com/office/powerpoint/2010/main" val="154029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72584" y="699246"/>
            <a:ext cx="9294607" cy="5447645"/>
          </a:xfrm>
          <a:prstGeom prst="rect">
            <a:avLst/>
          </a:prstGeom>
          <a:noFill/>
        </p:spPr>
        <p:txBody>
          <a:bodyPr wrap="square" rtlCol="0">
            <a:spAutoFit/>
          </a:bodyPr>
          <a:lstStyle/>
          <a:p>
            <a:r>
              <a:rPr lang="en-US" sz="3600" dirty="0" smtClean="0">
                <a:latin typeface="Raleway" charset="0"/>
                <a:ea typeface="Raleway" charset="0"/>
                <a:cs typeface="Raleway" charset="0"/>
              </a:rPr>
              <a:t>Should primary care providers treat chronic hepatitis C?</a:t>
            </a:r>
          </a:p>
          <a:p>
            <a:endParaRPr lang="en-US" sz="3600" dirty="0">
              <a:latin typeface="Raleway" charset="0"/>
              <a:ea typeface="Raleway" charset="0"/>
              <a:cs typeface="Raleway" charset="0"/>
            </a:endParaRPr>
          </a:p>
          <a:p>
            <a:r>
              <a:rPr lang="en-US" sz="3600" dirty="0" smtClean="0">
                <a:latin typeface="Raleway" charset="0"/>
                <a:ea typeface="Raleway" charset="0"/>
                <a:cs typeface="Raleway" charset="0"/>
              </a:rPr>
              <a:t>Diagnosis </a:t>
            </a:r>
          </a:p>
          <a:p>
            <a:r>
              <a:rPr lang="en-US" sz="3600" dirty="0" smtClean="0">
                <a:latin typeface="Raleway" charset="0"/>
                <a:ea typeface="Raleway" charset="0"/>
                <a:cs typeface="Raleway" charset="0"/>
              </a:rPr>
              <a:t>Does my patient have chronic hepatitis C?</a:t>
            </a:r>
          </a:p>
          <a:p>
            <a:endParaRPr lang="en-US" sz="3600" dirty="0">
              <a:latin typeface="Raleway" charset="0"/>
              <a:ea typeface="Raleway" charset="0"/>
              <a:cs typeface="Raleway" charset="0"/>
            </a:endParaRPr>
          </a:p>
          <a:p>
            <a:endParaRPr lang="en-US" sz="3600" dirty="0" smtClean="0">
              <a:latin typeface="Raleway" charset="0"/>
              <a:ea typeface="Raleway" charset="0"/>
              <a:cs typeface="Raleway" charset="0"/>
            </a:endParaRPr>
          </a:p>
          <a:p>
            <a:r>
              <a:rPr lang="en-US" sz="3600" dirty="0" smtClean="0">
                <a:latin typeface="Raleway" charset="0"/>
                <a:ea typeface="Raleway" charset="0"/>
                <a:cs typeface="Raleway" charset="0"/>
              </a:rPr>
              <a:t>Management + Treatment </a:t>
            </a:r>
          </a:p>
          <a:p>
            <a:r>
              <a:rPr lang="en-US" sz="3600" dirty="0" smtClean="0">
                <a:latin typeface="Raleway" charset="0"/>
                <a:ea typeface="Raleway" charset="0"/>
                <a:cs typeface="Raleway" charset="0"/>
              </a:rPr>
              <a:t>How do I treat chronic hepatitis C? </a:t>
            </a:r>
            <a:endParaRPr lang="en-US" sz="3600" dirty="0">
              <a:latin typeface="Raleway" charset="0"/>
              <a:ea typeface="Raleway" charset="0"/>
              <a:cs typeface="Raleway" charset="0"/>
            </a:endParaRPr>
          </a:p>
          <a:p>
            <a:endParaRPr lang="en-US" sz="2400" dirty="0">
              <a:latin typeface="Raleway" charset="0"/>
              <a:ea typeface="Raleway" charset="0"/>
              <a:cs typeface="Raleway" charset="0"/>
            </a:endParaRPr>
          </a:p>
        </p:txBody>
      </p:sp>
    </p:spTree>
    <p:extLst>
      <p:ext uri="{BB962C8B-B14F-4D97-AF65-F5344CB8AC3E}">
        <p14:creationId xmlns:p14="http://schemas.microsoft.com/office/powerpoint/2010/main" val="1966946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806823" y="699246"/>
            <a:ext cx="21515" cy="552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72584" y="699246"/>
            <a:ext cx="9294607" cy="5416868"/>
          </a:xfrm>
          <a:prstGeom prst="rect">
            <a:avLst/>
          </a:prstGeom>
          <a:noFill/>
        </p:spPr>
        <p:txBody>
          <a:bodyPr wrap="square" rtlCol="0">
            <a:spAutoFit/>
          </a:bodyPr>
          <a:lstStyle/>
          <a:p>
            <a:endParaRPr lang="en-US" b="1" dirty="0" smtClean="0">
              <a:latin typeface="Raleway" charset="0"/>
              <a:ea typeface="Raleway" charset="0"/>
              <a:cs typeface="Raleway" charset="0"/>
            </a:endParaRPr>
          </a:p>
          <a:p>
            <a:endParaRPr lang="en-US" b="1" dirty="0">
              <a:latin typeface="Raleway" charset="0"/>
              <a:ea typeface="Raleway" charset="0"/>
              <a:cs typeface="Raleway" charset="0"/>
            </a:endParaRPr>
          </a:p>
          <a:p>
            <a:endParaRPr lang="en-US" b="1" dirty="0" smtClean="0">
              <a:latin typeface="Raleway" charset="0"/>
              <a:ea typeface="Raleway" charset="0"/>
              <a:cs typeface="Raleway" charset="0"/>
            </a:endParaRPr>
          </a:p>
          <a:p>
            <a:endParaRPr lang="en-US" b="1" dirty="0" smtClean="0">
              <a:latin typeface="Raleway" charset="0"/>
              <a:ea typeface="Raleway" charset="0"/>
              <a:cs typeface="Raleway" charset="0"/>
            </a:endParaRPr>
          </a:p>
          <a:p>
            <a:endParaRPr lang="en-US" b="1" dirty="0" smtClean="0">
              <a:latin typeface="Raleway" charset="0"/>
              <a:ea typeface="Raleway" charset="0"/>
              <a:cs typeface="Raleway" charset="0"/>
            </a:endParaRPr>
          </a:p>
          <a:p>
            <a:r>
              <a:rPr lang="en-US" sz="2800" b="1" dirty="0" smtClean="0">
                <a:latin typeface="Raleway" charset="0"/>
                <a:ea typeface="Raleway" charset="0"/>
                <a:cs typeface="Raleway" charset="0"/>
              </a:rPr>
              <a:t>“A clinician with a panel size of 2500 patients would have to spend 18 hours per day to provide excellent chronic and preventative care and would require even more hours for acute care and care coordination.” </a:t>
            </a:r>
          </a:p>
          <a:p>
            <a:endParaRPr lang="en-US" sz="2400" dirty="0">
              <a:latin typeface="Raleway" charset="0"/>
              <a:ea typeface="Raleway" charset="0"/>
              <a:cs typeface="Raleway" charset="0"/>
            </a:endParaRPr>
          </a:p>
          <a:p>
            <a:endParaRPr lang="en-US" sz="2400" dirty="0" smtClean="0">
              <a:latin typeface="Raleway" charset="0"/>
              <a:ea typeface="Raleway" charset="0"/>
              <a:cs typeface="Raleway" charset="0"/>
            </a:endParaRPr>
          </a:p>
          <a:p>
            <a:endParaRPr lang="en-US" sz="2400" dirty="0">
              <a:latin typeface="Raleway" charset="0"/>
              <a:ea typeface="Raleway" charset="0"/>
              <a:cs typeface="Raleway" charset="0"/>
            </a:endParaRPr>
          </a:p>
          <a:p>
            <a:endParaRPr lang="en-US" sz="2400" dirty="0" smtClean="0">
              <a:latin typeface="Raleway" charset="0"/>
              <a:ea typeface="Raleway" charset="0"/>
              <a:cs typeface="Raleway" charset="0"/>
            </a:endParaRPr>
          </a:p>
          <a:p>
            <a:endParaRPr lang="en-US" sz="2400" dirty="0">
              <a:latin typeface="Raleway" charset="0"/>
              <a:ea typeface="Raleway" charset="0"/>
              <a:cs typeface="Raleway" charset="0"/>
            </a:endParaRPr>
          </a:p>
          <a:p>
            <a:endParaRPr lang="da-DK" sz="1200" dirty="0" smtClean="0"/>
          </a:p>
          <a:p>
            <a:r>
              <a:rPr lang="da-DK" sz="1200" dirty="0" err="1" smtClean="0"/>
              <a:t>Ghorob</a:t>
            </a:r>
            <a:r>
              <a:rPr lang="da-DK" sz="1200" dirty="0" smtClean="0"/>
              <a:t> and </a:t>
            </a:r>
            <a:r>
              <a:rPr lang="da-DK" sz="1200" dirty="0" err="1" smtClean="0"/>
              <a:t>Bodenheimer</a:t>
            </a:r>
            <a:r>
              <a:rPr lang="da-DK" sz="1200" dirty="0" smtClean="0"/>
              <a:t>. N </a:t>
            </a:r>
            <a:r>
              <a:rPr lang="da-DK" sz="1200" dirty="0" err="1"/>
              <a:t>Engl</a:t>
            </a:r>
            <a:r>
              <a:rPr lang="da-DK" sz="1200" dirty="0"/>
              <a:t> J Med 2012; </a:t>
            </a:r>
            <a:r>
              <a:rPr lang="da-DK" sz="1200" dirty="0" smtClean="0"/>
              <a:t>366:1955-1957</a:t>
            </a:r>
            <a:r>
              <a:rPr lang="da-DK" sz="1200" dirty="0"/>
              <a:t> </a:t>
            </a:r>
            <a:r>
              <a:rPr lang="da-DK" sz="1200" dirty="0" smtClean="0"/>
              <a:t>DOI</a:t>
            </a:r>
            <a:r>
              <a:rPr lang="da-DK" sz="1200" dirty="0"/>
              <a:t>: 10.1056/NEJMp1202775</a:t>
            </a:r>
            <a:endParaRPr lang="en-US" sz="1200" dirty="0">
              <a:latin typeface="Raleway" charset="0"/>
              <a:ea typeface="Raleway" charset="0"/>
              <a:cs typeface="Raleway" charset="0"/>
            </a:endParaRPr>
          </a:p>
        </p:txBody>
      </p:sp>
    </p:spTree>
    <p:extLst>
      <p:ext uri="{BB962C8B-B14F-4D97-AF65-F5344CB8AC3E}">
        <p14:creationId xmlns:p14="http://schemas.microsoft.com/office/powerpoint/2010/main" val="1893813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Custom 10">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070C0"/>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841</TotalTime>
  <Words>1626</Words>
  <Application>Microsoft Office PowerPoint</Application>
  <PresentationFormat>Widescreen</PresentationFormat>
  <Paragraphs>438</Paragraphs>
  <Slides>68</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68</vt:i4>
      </vt:variant>
    </vt:vector>
  </HeadingPairs>
  <TitlesOfParts>
    <vt:vector size="81" baseType="lpstr">
      <vt:lpstr>ＭＳ Ｐゴシック</vt:lpstr>
      <vt:lpstr>ＭＳ Ｐゴシック</vt:lpstr>
      <vt:lpstr>arial</vt:lpstr>
      <vt:lpstr>Calibri</vt:lpstr>
      <vt:lpstr>Calibri Light</vt:lpstr>
      <vt:lpstr>Myriad Web Pro</vt:lpstr>
      <vt:lpstr>Raleway</vt:lpstr>
      <vt:lpstr>Raleway Light</vt:lpstr>
      <vt:lpstr>Raleway SemiBold</vt:lpstr>
      <vt:lpstr>Times New Roman</vt:lpstr>
      <vt:lpstr>Wingdings</vt:lpstr>
      <vt:lpstr>Office Theme</vt:lpstr>
      <vt:lpstr>1_Office Theme</vt:lpstr>
      <vt:lpstr>DISCLOSURES</vt:lpstr>
      <vt:lpstr>DISCLOSURES</vt:lpstr>
      <vt:lpstr>PowerPoint Presentation</vt:lpstr>
      <vt:lpstr>Acknowledgement</vt:lpstr>
      <vt:lpstr>Objectives</vt:lpstr>
      <vt:lpstr>HCV Screening, Management, &amp; Treatment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ledipasvir/sofosbuvir  (Harvoni®)</vt:lpstr>
      <vt:lpstr>PowerPoint Presentation</vt:lpstr>
      <vt:lpstr>velpatasvir/sofosbuvir   (Epclusa®)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iwasaki</dc:creator>
  <cp:lastModifiedBy>Michelle Daugherty</cp:lastModifiedBy>
  <cp:revision>158</cp:revision>
  <dcterms:created xsi:type="dcterms:W3CDTF">2018-05-28T13:18:22Z</dcterms:created>
  <dcterms:modified xsi:type="dcterms:W3CDTF">2018-05-31T17:49:49Z</dcterms:modified>
</cp:coreProperties>
</file>